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sldIdLst>
    <p:sldId id="257" r:id="rId6"/>
    <p:sldId id="258" r:id="rId7"/>
    <p:sldId id="260" r:id="rId8"/>
    <p:sldId id="256" r:id="rId9"/>
    <p:sldId id="262" r:id="rId10"/>
    <p:sldId id="261" r:id="rId11"/>
    <p:sldId id="263" r:id="rId12"/>
    <p:sldId id="259" r:id="rId13"/>
    <p:sldId id="264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6F4B7-1561-4712-8BB4-129BEB9D3EC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E728A-F50A-48CD-A4FF-F69CFC08DEB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191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01827-4E7C-4925-B8DE-11B44FA06AE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AEED3-AFE6-4615-9A0D-124E6B625BA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331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B776B-0213-46E8-B0AF-5D3C9F454BF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76959-5208-4112-AA56-AE984705BBD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2866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6F4B7-1561-4712-8BB4-129BEB9D3EC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E728A-F50A-48CD-A4FF-F69CFC08DEB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728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9AD02-BD69-423B-9A07-1F3ED991CE6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0BBA3-5498-4E65-85E7-537C693F4E4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0944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7BDAB-3D92-4F56-9862-1F56AEBF12D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C620A-ECC2-4099-84B5-D6ABFF1AA06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4498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A3806-1577-435D-8C9E-2ABFA99E7A4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BBE9F-EB85-425A-BB75-80BBED7CEEF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769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4D6DE-10E2-418D-B96C-A8A6732BDB1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9486F-5FD6-4EF2-9026-8A35861CC89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9062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5AE58-11E2-4413-BAEF-72DCD748513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0B71B-841D-4108-BDFA-888FF3CF33C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5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1C984-D268-488B-95F3-12D65B25B64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8CD5D-175D-43A6-AC9B-5D507DA4C88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3153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1F967-A8DD-4867-ACBA-C097CEB4759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2C895-DCAD-4D45-BEC2-DA863F37FF4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831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9AD02-BD69-423B-9A07-1F3ED991CE6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0BBA3-5498-4E65-85E7-537C693F4E4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7141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34F79-271A-4A61-ADCF-C3B8F75CF41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2B1CF-8E57-4C4C-BF6C-FBBD450DD7E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6565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01827-4E7C-4925-B8DE-11B44FA06AE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AEED3-AFE6-4615-9A0D-124E6B625BA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6399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B776B-0213-46E8-B0AF-5D3C9F454BF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76959-5208-4112-AA56-AE984705BBD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6228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6F4B7-1561-4712-8BB4-129BEB9D3EC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E728A-F50A-48CD-A4FF-F69CFC08DEB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4653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9AD02-BD69-423B-9A07-1F3ED991CE6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0BBA3-5498-4E65-85E7-537C693F4E4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0237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7BDAB-3D92-4F56-9862-1F56AEBF12D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C620A-ECC2-4099-84B5-D6ABFF1AA06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8725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A3806-1577-435D-8C9E-2ABFA99E7A4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BBE9F-EB85-425A-BB75-80BBED7CEEF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7200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4D6DE-10E2-418D-B96C-A8A6732BDB1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9486F-5FD6-4EF2-9026-8A35861CC89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676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5AE58-11E2-4413-BAEF-72DCD748513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0B71B-841D-4108-BDFA-888FF3CF33C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6686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1C984-D268-488B-95F3-12D65B25B64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8CD5D-175D-43A6-AC9B-5D507DA4C88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607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7BDAB-3D92-4F56-9862-1F56AEBF12D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C620A-ECC2-4099-84B5-D6ABFF1AA06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5276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1F967-A8DD-4867-ACBA-C097CEB4759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2C895-DCAD-4D45-BEC2-DA863F37FF4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2394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34F79-271A-4A61-ADCF-C3B8F75CF41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2B1CF-8E57-4C4C-BF6C-FBBD450DD7E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182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01827-4E7C-4925-B8DE-11B44FA06AE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AEED3-AFE6-4615-9A0D-124E6B625BA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263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B776B-0213-46E8-B0AF-5D3C9F454BF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76959-5208-4112-AA56-AE984705BBD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6313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6F4B7-1561-4712-8BB4-129BEB9D3EC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E728A-F50A-48CD-A4FF-F69CFC08DEB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6122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9AD02-BD69-423B-9A07-1F3ED991CE6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0BBA3-5498-4E65-85E7-537C693F4E4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0053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7BDAB-3D92-4F56-9862-1F56AEBF12D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C620A-ECC2-4099-84B5-D6ABFF1AA06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7297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A3806-1577-435D-8C9E-2ABFA99E7A4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BBE9F-EB85-425A-BB75-80BBED7CEEF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03172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4D6DE-10E2-418D-B96C-A8A6732BDB1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9486F-5FD6-4EF2-9026-8A35861CC89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52912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5AE58-11E2-4413-BAEF-72DCD748513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0B71B-841D-4108-BDFA-888FF3CF33C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97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A3806-1577-435D-8C9E-2ABFA99E7A4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BBE9F-EB85-425A-BB75-80BBED7CEEF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0482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1C984-D268-488B-95F3-12D65B25B64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8CD5D-175D-43A6-AC9B-5D507DA4C88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5801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1F967-A8DD-4867-ACBA-C097CEB4759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2C895-DCAD-4D45-BEC2-DA863F37FF4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87686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34F79-271A-4A61-ADCF-C3B8F75CF41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2B1CF-8E57-4C4C-BF6C-FBBD450DD7E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80468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01827-4E7C-4925-B8DE-11B44FA06AE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AEED3-AFE6-4615-9A0D-124E6B625BA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3710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B776B-0213-46E8-B0AF-5D3C9F454BF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76959-5208-4112-AA56-AE984705BBD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4380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EDF0B-F92E-4A3D-BC0A-04B94DA5DF0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041C8-D0E2-43E9-8D05-CF700F60F6B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13749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AB3C6-2CED-49A5-8CD3-A513E436A6C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7BA3E-ED21-4091-95C2-571E5C2EEB3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8818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6E50F-FDA3-4FA8-9D13-5C133214683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284AB-289B-4298-A17E-FD07AA500E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76245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3E06D-ACC4-4CDD-9FE9-BB56AA4021B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C3B4F-ED93-46EB-9E4D-361CCDAC0BE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38766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E4A2E-FB91-410B-9ED4-C130E5B2162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8D3E-5B60-4700-A335-ADAA48C3E65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217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4D6DE-10E2-418D-B96C-A8A6732BDB1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9486F-5FD6-4EF2-9026-8A35861CC89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42711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410D9-1F08-43CD-BAB2-A701D0802D4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F884F-D3EB-41D2-A2EF-F58D9A0D22A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66854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2EF97-A12C-430B-9E64-B48B9EFD335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4A899-EE68-4602-870E-67239856D03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16121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E1460-1891-4140-8D6C-CA929C0E3BD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ADD6B-9CDF-49AC-908C-2B90FA5C615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91241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F616B-E722-49FB-AC87-AEB9293218F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DB29A-6657-4A17-BC49-A57A7A68B0E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34540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1D13C-3CF8-4E2F-8E5C-51546FA93A2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BC366-BF39-4E16-A0C4-3423B88A7D7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78496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C1704-CBE7-4392-BC84-7AE94B2A955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ECC70-5BFA-48D9-A93B-41C996266E1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99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5AE58-11E2-4413-BAEF-72DCD748513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0B71B-841D-4108-BDFA-888FF3CF33C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332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1C984-D268-488B-95F3-12D65B25B64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8CD5D-175D-43A6-AC9B-5D507DA4C88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932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1F967-A8DD-4867-ACBA-C097CEB4759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2C895-DCAD-4D45-BEC2-DA863F37FF4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940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34F79-271A-4A61-ADCF-C3B8F75CF41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2B1CF-8E57-4C4C-BF6C-FBBD450DD7E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46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989B45-877E-4B55-AB32-6722C4F2705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C30338-BA98-448B-9C4C-55AF97E9ECE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667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989B45-877E-4B55-AB32-6722C4F2705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C30338-BA98-448B-9C4C-55AF97E9ECE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918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989B45-877E-4B55-AB32-6722C4F2705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C30338-BA98-448B-9C4C-55AF97E9ECE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891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989B45-877E-4B55-AB32-6722C4F2705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C30338-BA98-448B-9C4C-55AF97E9ECE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18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DFAA2D-0ED9-47DD-A30E-30203F26E5C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78DA8E-F04C-4F14-90D1-04E6544A7A9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454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34"/>
          <p:cNvSpPr>
            <a:spLocks noGrp="1"/>
          </p:cNvSpPr>
          <p:nvPr>
            <p:ph type="ctrTitle"/>
          </p:nvPr>
        </p:nvSpPr>
        <p:spPr>
          <a:xfrm>
            <a:off x="1115616" y="3068960"/>
            <a:ext cx="7748587" cy="2808288"/>
          </a:xfrm>
        </p:spPr>
        <p:txBody>
          <a:bodyPr/>
          <a:lstStyle/>
          <a:p>
            <a:pPr eaLnBrk="1" hangingPunct="1"/>
            <a:r>
              <a:rPr lang="ru-RU" altLang="ru-RU" sz="4000" dirty="0" smtClean="0"/>
              <a:t>«</a:t>
            </a:r>
            <a:r>
              <a:rPr lang="ru-RU" altLang="ru-RU" dirty="0" smtClean="0"/>
              <a:t>Методическое объединение учителей начальных классов </a:t>
            </a:r>
            <a:br>
              <a:rPr lang="ru-RU" altLang="ru-RU" dirty="0" smtClean="0"/>
            </a:br>
            <a:r>
              <a:rPr lang="ru-RU" altLang="ru-RU" dirty="0" smtClean="0"/>
              <a:t>МОУ СОШ № 3 г. Ростова</a:t>
            </a:r>
            <a:r>
              <a:rPr lang="ru-RU" altLang="ru-RU" sz="4000" dirty="0" smtClean="0"/>
              <a:t>»</a:t>
            </a:r>
            <a:br>
              <a:rPr lang="ru-RU" altLang="ru-RU" sz="4000" dirty="0" smtClean="0"/>
            </a:br>
            <a:endParaRPr lang="ru-RU" altLang="ru-RU" sz="24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555776" y="5301208"/>
            <a:ext cx="53358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Заместитель директора по УВР в начальных классах </a:t>
            </a:r>
          </a:p>
          <a:p>
            <a:r>
              <a:rPr lang="ru-RU" dirty="0" smtClean="0"/>
              <a:t>Костикова Ольга Алексеевна</a:t>
            </a:r>
          </a:p>
          <a:p>
            <a:r>
              <a:rPr lang="ru-RU" dirty="0" smtClean="0"/>
              <a:t>201</a:t>
            </a:r>
            <a:r>
              <a:rPr lang="en-US" smtClean="0"/>
              <a:t>9</a:t>
            </a:r>
            <a:r>
              <a:rPr lang="ru-RU" smtClean="0"/>
              <a:t> </a:t>
            </a:r>
            <a:r>
              <a:rPr lang="ru-RU" dirty="0" smtClean="0"/>
              <a:t>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112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501008"/>
            <a:ext cx="8640960" cy="1143000"/>
          </a:xfrm>
        </p:spPr>
        <p:txBody>
          <a:bodyPr/>
          <a:lstStyle/>
          <a:p>
            <a:pPr algn="l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семинара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Выступление по теме: Костикова О. А.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Открытые уроки: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Костикова О. А., Цветкова С. А., Цветкова Н. Ю., Зубова С. А.,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Шуенкова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Е. В., Корнеенко А. Н.,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Невзорова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И. Н.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987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684213" y="115888"/>
            <a:ext cx="7869237" cy="647700"/>
          </a:xfrm>
        </p:spPr>
        <p:txBody>
          <a:bodyPr/>
          <a:lstStyle/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Педагогический состав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684485"/>
              </p:ext>
            </p:extLst>
          </p:nvPr>
        </p:nvGraphicFramePr>
        <p:xfrm>
          <a:off x="899592" y="2204864"/>
          <a:ext cx="7560840" cy="42337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439381"/>
                <a:gridCol w="2457163"/>
                <a:gridCol w="2664296"/>
              </a:tblGrid>
              <a:tr h="703316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2017-2018 </a:t>
                      </a:r>
                      <a:r>
                        <a:rPr lang="ru-RU" sz="2400" dirty="0" err="1" smtClean="0"/>
                        <a:t>уч.г</a:t>
                      </a:r>
                      <a:r>
                        <a:rPr lang="ru-RU" sz="2400" dirty="0" smtClean="0"/>
                        <a:t>.</a:t>
                      </a:r>
                      <a:endParaRPr lang="ru-RU" sz="24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2018-2019 уч. г.</a:t>
                      </a:r>
                      <a:endParaRPr lang="ru-RU" sz="2400" dirty="0"/>
                    </a:p>
                  </a:txBody>
                  <a:tcPr marL="91439" marR="91439" marT="45715" marB="45715"/>
                </a:tc>
              </a:tr>
              <a:tr h="944782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Высшая категория 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педагога</a:t>
                      </a:r>
                    </a:p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педагогов (</a:t>
                      </a:r>
                      <a:r>
                        <a:rPr lang="ru-RU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Шуенкова</a:t>
                      </a: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Е.В.)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5" marB="45715"/>
                </a:tc>
              </a:tr>
              <a:tr h="944782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Первая категория 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педагогов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педагогов (</a:t>
                      </a:r>
                      <a:r>
                        <a:rPr lang="ru-RU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Зубеева</a:t>
                      </a: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М. В.)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5" marB="45715"/>
                </a:tc>
              </a:tr>
              <a:tr h="1213944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Молодой специалист 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педагога</a:t>
                      </a:r>
                    </a:p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педагога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5" marB="4571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482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3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706438"/>
          </a:xfrm>
        </p:spPr>
        <p:txBody>
          <a:bodyPr/>
          <a:lstStyle/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Итоги учебной деятельности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981613"/>
              </p:ext>
            </p:extLst>
          </p:nvPr>
        </p:nvGraphicFramePr>
        <p:xfrm>
          <a:off x="428625" y="2000250"/>
          <a:ext cx="8031807" cy="3606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7269"/>
                <a:gridCol w="2677269"/>
                <a:gridCol w="2677269"/>
              </a:tblGrid>
              <a:tr h="802706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2017-2018 </a:t>
                      </a:r>
                      <a:r>
                        <a:rPr lang="ru-RU" sz="2800" b="1" dirty="0" err="1" smtClean="0"/>
                        <a:t>уч.г</a:t>
                      </a:r>
                      <a:r>
                        <a:rPr lang="ru-RU" sz="2800" b="1" dirty="0" smtClean="0"/>
                        <a:t>.</a:t>
                      </a:r>
                      <a:endParaRPr lang="ru-RU" sz="2800" b="1" dirty="0"/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2018-2019 уч. г.</a:t>
                      </a:r>
                      <a:endParaRPr lang="ru-RU" sz="2800" b="1" dirty="0"/>
                    </a:p>
                  </a:txBody>
                  <a:tcPr marL="91439" marR="91439" marT="45713" marB="45713"/>
                </a:tc>
              </a:tr>
              <a:tr h="822842">
                <a:tc>
                  <a:txBody>
                    <a:bodyPr/>
                    <a:lstStyle/>
                    <a:p>
                      <a:r>
                        <a:rPr lang="ru-RU" sz="2400" b="1" i="1" dirty="0" smtClean="0"/>
                        <a:t>Количество обучающихся</a:t>
                      </a:r>
                      <a:endParaRPr lang="ru-RU" sz="2400" b="1" i="1" dirty="0"/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341 + 15 + 5</a:t>
                      </a:r>
                      <a:endParaRPr lang="ru-RU" sz="2800" b="1" dirty="0"/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335+19+7</a:t>
                      </a:r>
                    </a:p>
                    <a:p>
                      <a:pPr algn="ctr"/>
                      <a:r>
                        <a:rPr lang="ru-RU" sz="2800" b="1" dirty="0" smtClean="0"/>
                        <a:t>(256)</a:t>
                      </a:r>
                      <a:endParaRPr lang="ru-RU" sz="2800" b="1" dirty="0"/>
                    </a:p>
                  </a:txBody>
                  <a:tcPr marL="91439" marR="91439" marT="45713" marB="45713"/>
                </a:tc>
              </a:tr>
              <a:tr h="518086">
                <a:tc>
                  <a:txBody>
                    <a:bodyPr/>
                    <a:lstStyle/>
                    <a:p>
                      <a:r>
                        <a:rPr lang="ru-RU" altLang="ru-RU" sz="2400" b="1" dirty="0" smtClean="0"/>
                        <a:t>Отличников</a:t>
                      </a:r>
                      <a:endParaRPr lang="ru-RU" sz="2400" b="1" dirty="0"/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22 (6,45 %)</a:t>
                      </a:r>
                      <a:endParaRPr lang="ru-RU" sz="2800" b="1" dirty="0"/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29 (11 %)</a:t>
                      </a:r>
                      <a:endParaRPr lang="ru-RU" sz="2800" b="1" dirty="0"/>
                    </a:p>
                  </a:txBody>
                  <a:tcPr marL="91439" marR="91439" marT="45713" marB="45713"/>
                </a:tc>
              </a:tr>
              <a:tr h="822842">
                <a:tc>
                  <a:txBody>
                    <a:bodyPr/>
                    <a:lstStyle/>
                    <a:p>
                      <a:r>
                        <a:rPr lang="ru-RU" altLang="ru-RU" sz="2400" b="1" dirty="0" smtClean="0"/>
                        <a:t>Обучаются на «4» и «5» </a:t>
                      </a:r>
                      <a:endParaRPr lang="ru-RU" sz="2400" b="1" dirty="0"/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114 (33%)</a:t>
                      </a:r>
                      <a:endParaRPr lang="ru-RU" sz="2800" b="1" dirty="0"/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109 (42,6 %)</a:t>
                      </a:r>
                      <a:endParaRPr lang="ru-RU" sz="2800" b="1" dirty="0"/>
                    </a:p>
                  </a:txBody>
                  <a:tcPr marL="91439" marR="91439" marT="45713" marB="45713"/>
                </a:tc>
              </a:tr>
              <a:tr h="518086">
                <a:tc>
                  <a:txBody>
                    <a:bodyPr/>
                    <a:lstStyle/>
                    <a:p>
                      <a:r>
                        <a:rPr lang="ru-RU" altLang="ru-RU" sz="2400" b="1" dirty="0" smtClean="0"/>
                        <a:t>С одной «3» </a:t>
                      </a:r>
                      <a:endParaRPr lang="ru-RU" sz="2400" b="1" dirty="0"/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27 (8%)</a:t>
                      </a:r>
                      <a:endParaRPr lang="ru-RU" sz="2800" b="1" dirty="0"/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22 (9%)</a:t>
                      </a:r>
                      <a:endParaRPr lang="ru-RU" sz="2800" b="1" dirty="0"/>
                    </a:p>
                  </a:txBody>
                  <a:tcPr marL="91439" marR="91439" marT="45713" marB="4571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168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078472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 ВПР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336196"/>
              </p:ext>
            </p:extLst>
          </p:nvPr>
        </p:nvGraphicFramePr>
        <p:xfrm>
          <a:off x="611560" y="2276872"/>
          <a:ext cx="8112225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1101598"/>
                <a:gridCol w="1244447"/>
                <a:gridCol w="1244447"/>
                <a:gridCol w="1113452"/>
                <a:gridCol w="960009"/>
              </a:tblGrid>
              <a:tr h="370840">
                <a:tc>
                  <a:txBody>
                    <a:bodyPr/>
                    <a:lstStyle/>
                    <a:p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Работу выполняло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«2»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16 %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54 %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27 %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3 %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30 %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49 %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19 %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2 %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Окружающий мир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26 %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55 %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19 %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7394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0" y="2060848"/>
            <a:ext cx="8229600" cy="576263"/>
          </a:xfrm>
        </p:spPr>
        <p:txBody>
          <a:bodyPr/>
          <a:lstStyle/>
          <a:p>
            <a:r>
              <a:rPr lang="ru-RU" altLang="ru-RU" b="1" dirty="0" smtClean="0"/>
              <a:t>«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Русский медвежонок</a:t>
            </a:r>
            <a:r>
              <a:rPr lang="ru-RU" altLang="ru-RU" b="1" dirty="0" smtClean="0"/>
              <a:t>»</a:t>
            </a:r>
          </a:p>
        </p:txBody>
      </p:sp>
      <p:pic>
        <p:nvPicPr>
          <p:cNvPr id="13315" name="Рисунок 4" descr="J0283641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2000250"/>
            <a:ext cx="1012825" cy="218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23528" y="2715327"/>
            <a:ext cx="8437563" cy="4142673"/>
          </a:xfrm>
          <a:noFill/>
        </p:spPr>
        <p:txBody>
          <a:bodyPr anchor="ctr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Районные призёры</a:t>
            </a:r>
          </a:p>
          <a:p>
            <a:pPr>
              <a:spcAft>
                <a:spcPts val="0"/>
              </a:spcAft>
            </a:pPr>
            <a:r>
              <a:rPr lang="ru-RU" sz="2800" i="1" dirty="0" smtClean="0">
                <a:latin typeface="Times New Roman"/>
                <a:ea typeface="Times New Roman"/>
                <a:cs typeface="Times New Roman"/>
              </a:rPr>
              <a:t>2 </a:t>
            </a:r>
            <a:r>
              <a:rPr lang="ru-RU" sz="2800" i="1" dirty="0">
                <a:latin typeface="Times New Roman"/>
                <a:ea typeface="Times New Roman"/>
                <a:cs typeface="Times New Roman"/>
              </a:rPr>
              <a:t>классы: участников – 24</a:t>
            </a:r>
            <a:endParaRPr lang="ru-RU" sz="2800" i="1" dirty="0"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 1 место – </a:t>
            </a:r>
            <a:r>
              <a:rPr lang="ru-RU" sz="2800" dirty="0" err="1">
                <a:latin typeface="Times New Roman"/>
                <a:ea typeface="Times New Roman"/>
                <a:cs typeface="Times New Roman"/>
              </a:rPr>
              <a:t>Котелина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 М. (Цветкова С. А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.),</a:t>
            </a:r>
            <a:endParaRPr lang="en-US" sz="2800" dirty="0" smtClean="0">
              <a:latin typeface="Times New Roman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3 место – Петренко М. (</a:t>
            </a:r>
            <a:r>
              <a:rPr lang="ru-RU" sz="2800" dirty="0" err="1">
                <a:latin typeface="Times New Roman"/>
                <a:ea typeface="Times New Roman"/>
                <a:cs typeface="Times New Roman"/>
              </a:rPr>
              <a:t>Зубеева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 М. В.)</a:t>
            </a:r>
            <a:endParaRPr lang="ru-RU" sz="2800" dirty="0"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i="1" dirty="0">
                <a:latin typeface="Times New Roman"/>
                <a:ea typeface="Times New Roman"/>
                <a:cs typeface="Times New Roman"/>
              </a:rPr>
              <a:t>3 классы: участников </a:t>
            </a:r>
            <a:r>
              <a:rPr lang="en-US" sz="2800" i="1" dirty="0" smtClean="0">
                <a:latin typeface="Times New Roman"/>
                <a:ea typeface="Times New Roman"/>
                <a:cs typeface="Times New Roman"/>
              </a:rPr>
              <a:t> - </a:t>
            </a:r>
            <a:r>
              <a:rPr lang="ru-RU" sz="2800" i="1" dirty="0" smtClean="0">
                <a:latin typeface="Times New Roman"/>
                <a:ea typeface="Times New Roman"/>
                <a:cs typeface="Times New Roman"/>
              </a:rPr>
              <a:t>15</a:t>
            </a:r>
            <a:endParaRPr lang="ru-RU" sz="2800" i="1" dirty="0"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i="1" dirty="0">
                <a:latin typeface="Times New Roman"/>
                <a:ea typeface="Times New Roman"/>
                <a:cs typeface="Times New Roman"/>
              </a:rPr>
              <a:t>4 классы: участников </a:t>
            </a:r>
            <a:r>
              <a:rPr lang="en-US" sz="2800" i="1" dirty="0" smtClean="0"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sz="2800" i="1" dirty="0" smtClean="0">
                <a:latin typeface="Times New Roman"/>
                <a:ea typeface="Times New Roman"/>
                <a:cs typeface="Times New Roman"/>
              </a:rPr>
              <a:t>26</a:t>
            </a:r>
            <a:endParaRPr lang="ru-RU" sz="2800" i="1" dirty="0"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1 место – Шувалов </a:t>
            </a:r>
            <a:r>
              <a:rPr lang="ru-RU" sz="2800" dirty="0" err="1">
                <a:latin typeface="Times New Roman"/>
                <a:ea typeface="Times New Roman"/>
                <a:cs typeface="Times New Roman"/>
              </a:rPr>
              <a:t>Дм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. (Зубова С. А.)</a:t>
            </a:r>
            <a:endParaRPr lang="ru-RU" sz="2800" dirty="0"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2 место – Виденеева Е. (Зубова С. А.) </a:t>
            </a:r>
            <a:endParaRPr lang="ru-RU" sz="28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5809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988840"/>
            <a:ext cx="8712968" cy="576064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«Кенгуру»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олимпиада по математике)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708920"/>
            <a:ext cx="8352928" cy="2376264"/>
          </a:xfrm>
        </p:spPr>
        <p:txBody>
          <a:bodyPr/>
          <a:lstStyle/>
          <a:p>
            <a:pPr lvl="0" algn="l">
              <a:spcAft>
                <a:spcPts val="0"/>
              </a:spcAft>
            </a:pPr>
            <a:r>
              <a:rPr lang="ru-RU" sz="28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Приняли участие 79 человек.</a:t>
            </a:r>
          </a:p>
          <a:p>
            <a:pPr marL="457200" algn="l">
              <a:spcAft>
                <a:spcPts val="0"/>
              </a:spcAft>
            </a:pPr>
            <a:r>
              <a:rPr lang="ru-RU" sz="28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Районные призёры</a:t>
            </a:r>
            <a:endParaRPr lang="ru-RU" sz="28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457200" algn="l">
              <a:spcAft>
                <a:spcPts val="0"/>
              </a:spcAft>
            </a:pPr>
            <a:r>
              <a:rPr lang="ru-RU" sz="28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2 классы: участников -</a:t>
            </a:r>
            <a:r>
              <a:rPr lang="ru-RU" sz="28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24 (места не распределяются)</a:t>
            </a:r>
            <a:endParaRPr lang="ru-RU" sz="28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457200" algn="l">
              <a:spcAft>
                <a:spcPts val="0"/>
              </a:spcAft>
            </a:pPr>
            <a:r>
              <a:rPr lang="ru-RU" sz="28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 классы: участников – 29</a:t>
            </a:r>
          </a:p>
          <a:p>
            <a:pPr marL="457200" algn="l">
              <a:spcAft>
                <a:spcPts val="0"/>
              </a:spcAft>
            </a:pPr>
            <a:r>
              <a:rPr lang="ru-RU" sz="2800" i="1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 место – Горчакова Ан. (Березина Л.Ю.)</a:t>
            </a:r>
          </a:p>
          <a:p>
            <a:pPr marL="457200" algn="l">
              <a:spcAft>
                <a:spcPts val="0"/>
              </a:spcAft>
            </a:pPr>
            <a:r>
              <a:rPr lang="ru-RU" sz="28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 классы: участников – 25</a:t>
            </a:r>
          </a:p>
          <a:p>
            <a:pPr marL="457200" algn="l">
              <a:spcAft>
                <a:spcPts val="0"/>
              </a:spcAft>
            </a:pPr>
            <a:r>
              <a:rPr lang="ru-RU" sz="2800" i="1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 место – </a:t>
            </a:r>
            <a:r>
              <a:rPr lang="ru-RU" sz="2800" i="1" dirty="0" err="1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Шепитко</a:t>
            </a:r>
            <a:r>
              <a:rPr lang="ru-RU" sz="2800" i="1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С. (Зубова С. А)</a:t>
            </a:r>
          </a:p>
          <a:p>
            <a:pPr algn="l"/>
            <a:endParaRPr lang="ru-RU" sz="28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008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3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706438"/>
          </a:xfrm>
        </p:spPr>
        <p:txBody>
          <a:bodyPr/>
          <a:lstStyle/>
          <a:p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Муниципальная олимпиада по русскому языку</a:t>
            </a:r>
          </a:p>
        </p:txBody>
      </p:sp>
      <p:sp>
        <p:nvSpPr>
          <p:cNvPr id="17411" name="Содержимое 4"/>
          <p:cNvSpPr>
            <a:spLocks noGrp="1"/>
          </p:cNvSpPr>
          <p:nvPr>
            <p:ph idx="1"/>
          </p:nvPr>
        </p:nvSpPr>
        <p:spPr>
          <a:xfrm>
            <a:off x="467544" y="3297237"/>
            <a:ext cx="8229600" cy="35607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Призёры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Абрамова А., Виденеева Е. (Зубова С. А.)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   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      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Кузьмин М. (Костикова О. А.)</a:t>
            </a:r>
            <a:endParaRPr lang="ru-RU" sz="2800" dirty="0">
              <a:ea typeface="Times New Roman"/>
              <a:cs typeface="Times New Roman"/>
            </a:endParaRPr>
          </a:p>
          <a:p>
            <a:pPr algn="ctr">
              <a:buFont typeface="Arial" charset="0"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(участников 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от школы –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8)</a:t>
            </a:r>
          </a:p>
        </p:txBody>
      </p:sp>
    </p:spTree>
    <p:extLst>
      <p:ext uri="{BB962C8B-B14F-4D97-AF65-F5344CB8AC3E}">
        <p14:creationId xmlns:p14="http://schemas.microsoft.com/office/powerpoint/2010/main" val="31411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4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561975"/>
          </a:xfrm>
        </p:spPr>
        <p:txBody>
          <a:bodyPr/>
          <a:lstStyle/>
          <a:p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Методическая работа</a:t>
            </a:r>
          </a:p>
        </p:txBody>
      </p:sp>
      <p:sp>
        <p:nvSpPr>
          <p:cNvPr id="10243" name="Содержимое 5"/>
          <p:cNvSpPr>
            <a:spLocks noGrp="1"/>
          </p:cNvSpPr>
          <p:nvPr>
            <p:ph idx="1"/>
          </p:nvPr>
        </p:nvSpPr>
        <p:spPr>
          <a:xfrm>
            <a:off x="142875" y="1785938"/>
            <a:ext cx="9001125" cy="4381500"/>
          </a:xfrm>
        </p:spPr>
        <p:txBody>
          <a:bodyPr/>
          <a:lstStyle/>
          <a:p>
            <a:pPr marL="742950" indent="-742950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Конкурс «Учитель года – 2019»</a:t>
            </a:r>
          </a:p>
          <a:p>
            <a:pPr marL="742950" indent="-742950">
              <a:buFont typeface="Arial" charset="0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Призёр муниципального этапа</a:t>
            </a:r>
          </a:p>
          <a:p>
            <a:pPr marL="742950" indent="-742950">
              <a:buFont typeface="Arial" charset="0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Цветкова Н. Ю.</a:t>
            </a:r>
          </a:p>
          <a:p>
            <a:pPr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Организаторы муниципальной интеллектуально-развлекательной игры «Умники и Умницы» для учащихся 4 классов (Орлова А. В., Костикова О. А., Зубова С. А.)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127431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048387"/>
            <a:ext cx="7772400" cy="1470025"/>
          </a:xfrm>
        </p:spPr>
        <p:txBody>
          <a:bodyPr/>
          <a:lstStyle/>
          <a:p>
            <a:r>
              <a:rPr lang="ru-RU" b="1" dirty="0" smtClean="0">
                <a:latin typeface="Times New Roman"/>
                <a:ea typeface="Times New Roman"/>
              </a:rPr>
              <a:t>Муниципальный </a:t>
            </a:r>
            <a:r>
              <a:rPr lang="ru-RU" b="1" dirty="0">
                <a:latin typeface="Times New Roman"/>
                <a:ea typeface="Times New Roman"/>
              </a:rPr>
              <a:t>семинар по теме «Использование технологий формирующего оценивания на уроках в начальных классах»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810538"/>
      </p:ext>
    </p:extLst>
  </p:cSld>
  <p:clrMapOvr>
    <a:masterClrMapping/>
  </p:clrMapOvr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414</Words>
  <Application>Microsoft Office PowerPoint</Application>
  <PresentationFormat>Экран (4:3)</PresentationFormat>
  <Paragraphs>97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Шаблон 2</vt:lpstr>
      <vt:lpstr>1_Шаблон 2</vt:lpstr>
      <vt:lpstr>2_Шаблон 2</vt:lpstr>
      <vt:lpstr>3_Шаблон 2</vt:lpstr>
      <vt:lpstr>4_Шаблон 2</vt:lpstr>
      <vt:lpstr>«Методическое объединение учителей начальных классов  МОУ СОШ № 3 г. Ростова» </vt:lpstr>
      <vt:lpstr>Педагогический состав</vt:lpstr>
      <vt:lpstr>Итоги учебной деятельности</vt:lpstr>
      <vt:lpstr>Итоги ВПР</vt:lpstr>
      <vt:lpstr>«Русский медвежонок»</vt:lpstr>
      <vt:lpstr>«Кенгуру» (олимпиада по математике)</vt:lpstr>
      <vt:lpstr>Муниципальная олимпиада по русскому языку</vt:lpstr>
      <vt:lpstr>Методическая работа</vt:lpstr>
      <vt:lpstr>Муниципальный семинар по теме «Использование технологий формирующего оценивания на уроках в начальных классах»</vt:lpstr>
      <vt:lpstr>Участники семинара Выступление по теме: Костикова О. А. Открытые уроки: Костикова О. А., Цветкова С. А., Цветкова Н. Ю., Зубова С. А., Шуенкова Е. В., Корнеенко А. Н., Невзорова И. Н.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«Методическое объединение учителей начальных классов  МОУ СОШ № 3 г. Ростова» </dc:title>
  <dc:creator>Чуприс Александр Сергеевич</dc:creator>
  <cp:lastModifiedBy>Чуприс Александр Сергеевич</cp:lastModifiedBy>
  <cp:revision>18</cp:revision>
  <dcterms:created xsi:type="dcterms:W3CDTF">2019-08-28T13:37:38Z</dcterms:created>
  <dcterms:modified xsi:type="dcterms:W3CDTF">2019-11-06T17:59:31Z</dcterms:modified>
</cp:coreProperties>
</file>