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5" r:id="rId4"/>
    <p:sldId id="266" r:id="rId5"/>
    <p:sldId id="267" r:id="rId6"/>
    <p:sldId id="268" r:id="rId7"/>
    <p:sldId id="279" r:id="rId8"/>
    <p:sldId id="280" r:id="rId9"/>
    <p:sldId id="281" r:id="rId10"/>
    <p:sldId id="269" r:id="rId11"/>
    <p:sldId id="282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250706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</a:t>
            </a:r>
            <a:r>
              <a:rPr lang="ru-RU" sz="4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смыслового </a:t>
            </a: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b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ступени </a:t>
            </a: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4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4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7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читательской компетентности обучающихся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2792" cy="6397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32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413760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содержании текста и понимать его целостный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в тексте требуемую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учебно-познавательные и учебно-практические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откликаться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форму текста;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противоречивую информацию;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оценочные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1484784"/>
            <a:ext cx="4464496" cy="11521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128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128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</a:t>
            </a:r>
          </a:p>
          <a:p>
            <a:r>
              <a:rPr lang="ru-RU" sz="128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научиться</a:t>
            </a:r>
            <a:r>
              <a:rPr lang="ru-RU" sz="96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54880" y="2780928"/>
            <a:ext cx="3931920" cy="36087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изменения своего эмоционального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имплицитную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относиться к рекламной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способы проверки противоречивой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достоверную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Суммирование в парах</a:t>
            </a:r>
            <a:endParaRPr lang="ru-RU" sz="44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Текст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разделен на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несколько смысловых частей.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Класс делится на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пары и получает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свою часть текста. </a:t>
            </a:r>
            <a:endParaRPr lang="ru-RU" sz="2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с частями: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и Б. </a:t>
            </a:r>
            <a:endParaRPr lang="ru-RU" sz="2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Подготовка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презентации. </a:t>
            </a:r>
            <a:endParaRPr lang="ru-RU" sz="2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С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мотр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презентаций.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олотно 8"/>
          <p:cNvGrpSpPr/>
          <p:nvPr/>
        </p:nvGrpSpPr>
        <p:grpSpPr>
          <a:xfrm>
            <a:off x="467544" y="1764018"/>
            <a:ext cx="7920879" cy="4032448"/>
            <a:chOff x="-141968" y="0"/>
            <a:chExt cx="3123293" cy="9048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981325" cy="904875"/>
            </a:xfrm>
            <a:prstGeom prst="rect">
              <a:avLst/>
            </a:prstGeom>
            <a:noFill/>
          </p:spPr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-141968" y="66244"/>
              <a:ext cx="3123293" cy="838631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788231" y="64154"/>
              <a:ext cx="1170926" cy="84072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4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Общие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4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черты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73786" y="299885"/>
              <a:ext cx="703050" cy="305104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Черты </a:t>
              </a:r>
              <a:endParaRPr lang="ru-RU" sz="2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1 объекта</a:t>
              </a:r>
              <a:endParaRPr lang="ru-RU" sz="2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044337" y="331962"/>
              <a:ext cx="723695" cy="305104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Черты </a:t>
              </a:r>
              <a:endParaRPr lang="ru-RU" sz="2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2 объекта</a:t>
              </a:r>
              <a:endParaRPr lang="ru-RU" sz="2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642D"/>
                </a:solidFill>
                <a:latin typeface="Times New Roman"/>
                <a:ea typeface="Calibri"/>
              </a:rPr>
              <a:t>Чтение с составлением диаграммы Эйлера-Венна</a:t>
            </a:r>
            <a:endParaRPr lang="ru-RU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«Сводная таблица</a:t>
            </a:r>
            <a:r>
              <a:rPr lang="ru-RU" sz="6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b="1" dirty="0"/>
          </a:p>
        </p:txBody>
      </p:sp>
      <p:pic>
        <p:nvPicPr>
          <p:cNvPr id="5" name="tabl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2776"/>
            <a:ext cx="8568952" cy="41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15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115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</a:t>
            </a:r>
            <a:endParaRPr lang="ru-RU" sz="115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освоения основной образовательной программы основного общего образования должны отражать: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 умение самостоятельно определять цели своего обучения, ставить и формулировать для себя новые задачи в учёбе и познавательной деятельности, развивать мотивы и интересы своей познавательной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0" lv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умение самостоятельно планировать пути  достижения целей,  в том числе альтернативные,  осознанно выбирать  наиболее эффективные способы решения учебных и познавательных задач;</a:t>
            </a:r>
          </a:p>
          <a:p>
            <a:pPr marL="0" lv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умение соотносить свои действия с планируемыми результатами, осуществлять контроль своей деятельности в процессе достижения результата, определять способы  действий в рамках предложенных условий и требований, корректировать свои действия в соответствии с изменяющейся ситуацией;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умение оценивать правильность выполнения учебной задачи,  собственные возможности её решения;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 владение основами самоконтроля, самооценки, принятия решений и осуществления осознанного выбора в учебной и познавательной деятельности;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 умение  определять понятия, создавать обобщения, устанавливать аналогии, классифицировать,   самостоятельно выбирать основания и критерии для классификации, устанавливать причинно-следственные связи, строить  логическое рассуждение, умозаключение (индуктивное, дедуктивное  и по аналогии) и делать выводы;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умение создавать, применять и преобразовывать знаки и символы, модели и схемы для решения учебных и познавательных задач;</a:t>
            </a:r>
          </a:p>
          <a:p>
            <a:pPr marL="0" lvl="0" indent="0" algn="just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 смысловое чтение;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 умение организовывать  учебное сотрудничество и совместную деятельность с учителем и сверстниками;   работать индивидуально и в группе: находить общее решение и разрешать конфликты на основе согласования позиций и учёта интересов;  формулировать, аргументировать и отстаивать своё мнение;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 умение осознанно использовать речевые средства в соответствии с задачей коммуникации для выражения своих чувств, мыслей и потребностей; планирования и регуляции своей деятельности;  владение устной и письменной речью, монологической контекстной речью;</a:t>
            </a:r>
          </a:p>
          <a:p>
            <a:pPr marL="0" lv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формирование и развитие компетентности в области использования информационно-коммуникационных технологий (далее ИКТ– компетенции);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формирование и развитие экологического мышления, умение применять его в познавательной, коммуникативной, социальной практике и профессиональной ориентации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20000"/>
              </a:lnSpc>
              <a:buNone/>
            </a:pPr>
            <a:endParaRPr lang="ru-RU" sz="1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20000"/>
              </a:lnSpc>
              <a:buNone/>
            </a:pP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ОСНОВНОГО ОБЩЕГО ОБРАЗОВАНИЯ</a:t>
            </a:r>
          </a:p>
          <a:p>
            <a:pPr marL="0" lvl="0" indent="0" algn="r">
              <a:lnSpc>
                <a:spcPct val="120000"/>
              </a:lnSpc>
              <a:buNone/>
            </a:pP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приказом </a:t>
            </a:r>
            <a:r>
              <a:rPr lang="ru-RU" sz="1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декабря 2010 г. № 1897)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 в рамках смыслового чтения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87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поиск,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старой</a:t>
            </a:r>
          </a:p>
        </p:txBody>
      </p:sp>
    </p:spTree>
    <p:extLst>
      <p:ext uri="{BB962C8B-B14F-4D97-AF65-F5344CB8AC3E}">
        <p14:creationId xmlns:p14="http://schemas.microsoft.com/office/powerpoint/2010/main" val="36763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текстов: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u="sng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тексты</a:t>
            </a:r>
            <a:r>
              <a:rPr lang="ru-RU" sz="96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9600" b="1" i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(художественное и техническое)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 </a:t>
            </a:r>
            <a:r>
              <a:rPr lang="ru-RU" sz="9600" b="1" i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(рассказ, отчёт, репортаж)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9600" b="1" i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(объяснительное сочинение, определение, толкование, резюме, интерпретация)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 </a:t>
            </a:r>
            <a:r>
              <a:rPr lang="ru-RU" sz="9600" b="1" i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(комментарий, научное обоснование)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9600" b="1" i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(указание к выполнению работы, правило, уставы, законы</a:t>
            </a:r>
            <a:r>
              <a:rPr lang="ru-RU" sz="9600" b="1" i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/>
              <a:buChar char="•"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u="sng" dirty="0" err="1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r>
              <a:rPr lang="ru-RU" sz="9600" b="1" u="sng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</a:t>
            </a:r>
            <a:r>
              <a:rPr lang="ru-RU" sz="96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9600" b="1" i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визовые, анкеты и др.)</a:t>
            </a:r>
          </a:p>
          <a:p>
            <a:pPr>
              <a:buFont typeface="Arial"/>
              <a:buChar char="•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листы и объявления.</a:t>
            </a:r>
          </a:p>
          <a:p>
            <a:pPr marL="0" indent="0" algn="r">
              <a:buNone/>
            </a:pPr>
            <a:endParaRPr lang="ru-RU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(классификация </a:t>
            </a:r>
            <a:r>
              <a:rPr lang="en-US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320480" cy="121582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компетентность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3931920" cy="382478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проблем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116632"/>
            <a:ext cx="3931920" cy="11521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54880" y="1340768"/>
            <a:ext cx="41376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вопросы, самостоятельно формулировать гипотезу;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проблемы;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на себя ответственность;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совместном принятии решения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7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320480" cy="121582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компетентность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2564904"/>
            <a:ext cx="4320480" cy="382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самообразованию</a:t>
            </a:r>
            <a:endParaRPr lang="ru-RU" sz="40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116632"/>
            <a:ext cx="3931920" cy="11521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54880" y="1052736"/>
            <a:ext cx="4137600" cy="5544616"/>
          </a:xfrm>
        </p:spPr>
        <p:txBody>
          <a:bodyPr>
            <a:normAutofit fontScale="32500" lnSpcReduction="20000"/>
          </a:bodyPr>
          <a:lstStyle/>
          <a:p>
            <a:r>
              <a:rPr lang="ru-RU" sz="7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увеличивающимся и постоянно обновляющимся информационным потоком в разных областях знаний;</a:t>
            </a:r>
          </a:p>
          <a:p>
            <a:endParaRPr lang="ru-RU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собственное мнение на основе осмысления различного опыта, идей и представлений;</a:t>
            </a:r>
          </a:p>
          <a:p>
            <a:endParaRPr lang="ru-RU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заниматься своим обучением (академическая мобильность)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320480" cy="121582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компетентность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320480" cy="440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отовность </a:t>
            </a:r>
            <a:r>
              <a:rPr lang="ru-RU" sz="39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информационных ресурсов (информационная компетентность)</a:t>
            </a:r>
            <a:endParaRPr lang="ru-RU" sz="39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116632"/>
            <a:ext cx="3931920" cy="11521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54880" y="1052736"/>
            <a:ext cx="4137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пользоваться различными способами интегрирования информации;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аргументировать свою точку зрения и учитывать точки зрения других;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 оформить текстовый материал;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ранжировать информацию по степени новизны и значимости;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интерпретировать информацию;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320480" cy="121582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компетентность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320480" cy="440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9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</a:t>
            </a:r>
            <a:endParaRPr lang="ru-RU" sz="38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116632"/>
            <a:ext cx="3931920" cy="11521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54880" y="1052736"/>
            <a:ext cx="4137600" cy="55446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свои мысли (устно и письменно) ясно, уверенно и корректно по отношению к окружающим;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взаимоотношения с другими людьми;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 и работать в группе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326</TotalTime>
  <Words>432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Приемы работы  по совершенствованию умения смыслового чтения  на ступени  основного общего образования </vt:lpstr>
      <vt:lpstr>Метапредметные результаты освоения основной образовательной программы основного общего образования должны отражать:</vt:lpstr>
      <vt:lpstr>Работа с информацией в рамках смыслового чтения</vt:lpstr>
      <vt:lpstr>Типы текстов: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читательской компетентности обучающихся</vt:lpstr>
      <vt:lpstr>«Фишбоун»</vt:lpstr>
      <vt:lpstr>Презентация PowerPoint</vt:lpstr>
      <vt:lpstr>Суммирование в парах</vt:lpstr>
      <vt:lpstr>Презентация PowerPoint</vt:lpstr>
      <vt:lpstr>Чтение с составлением диаграммы Эйлера-Венна</vt:lpstr>
      <vt:lpstr>«Сводная таблица»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2016-02-17T17:05:30Z</dcterms:created>
  <dcterms:modified xsi:type="dcterms:W3CDTF">2016-02-17T22:34:59Z</dcterms:modified>
</cp:coreProperties>
</file>