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71" r:id="rId5"/>
    <p:sldId id="263" r:id="rId6"/>
    <p:sldId id="267" r:id="rId7"/>
    <p:sldId id="272" r:id="rId8"/>
    <p:sldId id="259" r:id="rId9"/>
    <p:sldId id="273" r:id="rId10"/>
    <p:sldId id="261" r:id="rId11"/>
    <p:sldId id="270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FF"/>
    <a:srgbClr val="FFCCCC"/>
    <a:srgbClr val="FF99CC"/>
    <a:srgbClr val="080C08"/>
    <a:srgbClr val="161D15"/>
    <a:srgbClr val="091D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35FF5-4BE2-4F99-A994-FD5B98AF9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9617-3AAF-457C-B854-7B80A2B05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3DB23-018B-4610-B58C-A36D3CB4E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DB9BE-93C7-4953-A84A-8EBF00EB7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E81B-8C0E-468F-A74C-0E763039F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95702-9352-43CD-8A5D-EB1A32B9F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40CB6-DD6F-4749-AC8A-0C025D81B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DAFC-6DB6-4BD6-88E4-10C642B8F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A6A6-4A7C-4C0F-8953-C7E029C07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2412-C199-433D-973E-A77D8AD87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B117-9AB9-46BC-BECD-6E43F6CB6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AEE7D-A9D3-44CD-8381-A03511EB6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CC1A-D111-4FA4-9353-777CDFBFF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0BD98BE-93E7-41E0-8057-8B2807E6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6.xml"/><Relationship Id="rId3" Type="http://schemas.openxmlformats.org/officeDocument/2006/relationships/oleObject" Target="../embeddings/oleObject1.bin"/><Relationship Id="rId7" Type="http://schemas.openxmlformats.org/officeDocument/2006/relationships/slide" Target="slide8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slide" Target="slide4.xml"/><Relationship Id="rId5" Type="http://schemas.openxmlformats.org/officeDocument/2006/relationships/image" Target="../media/image5.jpeg"/><Relationship Id="rId10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165850"/>
            <a:ext cx="684212" cy="692150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28625"/>
            <a:ext cx="9144000" cy="20431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Органы пищеварения</a:t>
            </a:r>
          </a:p>
        </p:txBody>
      </p:sp>
      <p:pic>
        <p:nvPicPr>
          <p:cNvPr id="3076" name="Picture 7" descr="C:\Documents and Settings\User\Рабочий стол\Безимени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43000"/>
            <a:ext cx="20383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Тонкий кишечник</a:t>
            </a:r>
          </a:p>
        </p:txBody>
      </p:sp>
      <p:sp>
        <p:nvSpPr>
          <p:cNvPr id="11267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412875"/>
            <a:ext cx="5184775" cy="4713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Процесс пищеварения продолжается в тонкой кишке. Здесь происходит основное пищеварение. Все полезные для организма вещества сквозь стенку тонкой кишки поступают в кровь. Кровоток разносит их ко всем органам тела.</a:t>
            </a:r>
          </a:p>
        </p:txBody>
      </p:sp>
      <p:pic>
        <p:nvPicPr>
          <p:cNvPr id="11268" name="Picture 15" descr="кишечник 02-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16113"/>
            <a:ext cx="3529013" cy="3016250"/>
          </a:xfrm>
          <a:noFill/>
        </p:spPr>
      </p:pic>
      <p:sp useBgFill="1">
        <p:nvSpPr>
          <p:cNvPr id="11269" name="AutoShape 1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88" name="Picture 20" descr="Рисунок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1557338"/>
            <a:ext cx="3719513" cy="3960812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Толстый кишечник</a:t>
            </a:r>
          </a:p>
        </p:txBody>
      </p:sp>
      <p:pic>
        <p:nvPicPr>
          <p:cNvPr id="12291" name="Picture 17" descr="кишеник02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12875"/>
            <a:ext cx="3455987" cy="2962275"/>
          </a:xfrm>
        </p:spPr>
      </p:pic>
      <p:sp>
        <p:nvSpPr>
          <p:cNvPr id="12292" name="Rectangle 18"/>
          <p:cNvSpPr>
            <a:spLocks noChangeArrowheads="1"/>
          </p:cNvSpPr>
          <p:nvPr/>
        </p:nvSpPr>
        <p:spPr bwMode="auto">
          <a:xfrm>
            <a:off x="3348038" y="1341438"/>
            <a:ext cx="5472112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/>
              <a:t>   </a:t>
            </a:r>
            <a:r>
              <a:rPr lang="ru-RU" sz="3200" b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толстом кишечнике извлекаются минераль-ные вещества и влага.      В кишке остаются лишь плотные отходы. Они перемещаются вниз по прямой кишке. Отходы выделяются в виде фекалий, или кала, через анальное отверстие.</a:t>
            </a:r>
          </a:p>
        </p:txBody>
      </p:sp>
      <p:sp useBgFill="1">
        <p:nvSpPr>
          <p:cNvPr id="12293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84" name="Picture 32" descr="Рисунок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214438"/>
            <a:ext cx="3694113" cy="3959225"/>
          </a:xfrm>
          <a:noFill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4868863"/>
            <a:ext cx="3168650" cy="1368425"/>
            <a:chOff x="249" y="2976"/>
            <a:chExt cx="1996" cy="862"/>
          </a:xfrm>
        </p:grpSpPr>
        <p:sp>
          <p:nvSpPr>
            <p:cNvPr id="1229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519" y="3475"/>
              <a:ext cx="726" cy="3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прямая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кишка</a:t>
              </a:r>
            </a:p>
          </p:txBody>
        </p:sp>
        <p:sp>
          <p:nvSpPr>
            <p:cNvPr id="12297" name="Line 20"/>
            <p:cNvSpPr>
              <a:spLocks noChangeShapeType="1"/>
            </p:cNvSpPr>
            <p:nvPr/>
          </p:nvSpPr>
          <p:spPr bwMode="auto">
            <a:xfrm flipH="1" flipV="1">
              <a:off x="1247" y="2976"/>
              <a:ext cx="635" cy="499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9" y="3430"/>
              <a:ext cx="81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анальное </a:t>
              </a:r>
            </a:p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"/>
                  <a:cs typeface="Arial"/>
                </a:rPr>
                <a:t>отверстие</a:t>
              </a:r>
            </a:p>
          </p:txBody>
        </p:sp>
        <p:sp>
          <p:nvSpPr>
            <p:cNvPr id="12299" name="Line 22"/>
            <p:cNvSpPr>
              <a:spLocks noChangeShapeType="1"/>
            </p:cNvSpPr>
            <p:nvPr/>
          </p:nvSpPr>
          <p:spPr bwMode="auto">
            <a:xfrm flipV="1">
              <a:off x="612" y="3113"/>
              <a:ext cx="499" cy="317"/>
            </a:xfrm>
            <a:prstGeom prst="line">
              <a:avLst/>
            </a:prstGeom>
            <a:noFill/>
            <a:ln w="38100">
              <a:solidFill>
                <a:srgbClr val="FF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Это интересно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Длина пищеварительного тракта от начала до конца составляет свыше 9 метров!</a:t>
            </a:r>
          </a:p>
          <a:p>
            <a:pPr eaLnBrk="1" hangingPunct="1"/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кишечнике одного человека полезных бактерий больше, чем людей на Земле. Миллиарды бактерий помогают переваривать пищу. </a:t>
            </a:r>
          </a:p>
        </p:txBody>
      </p:sp>
      <p:sp useBgFill="1">
        <p:nvSpPr>
          <p:cNvPr id="13316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74638"/>
            <a:ext cx="8186737" cy="6394450"/>
          </a:xfrm>
        </p:spPr>
        <p:txBody>
          <a:bodyPr/>
          <a:lstStyle/>
          <a:p>
            <a:pPr algn="l" eaLnBrk="1" hangingPunct="1"/>
            <a:r>
              <a:rPr lang="ru-RU" sz="4000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Твоё тело получает пищу и преобразует её в энергию при помощи пищеварения. В процессе пищеварения еда расщепляется до молекул, которые наше тело может усвоить, – это питательные вещества. Клетки потребляют питательные вещества и избавляются от ненужных.</a:t>
            </a:r>
          </a:p>
        </p:txBody>
      </p:sp>
      <p:sp useBgFill="1">
        <p:nvSpPr>
          <p:cNvPr id="4099" name="AutoShape 10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5949950"/>
            <a:ext cx="684212" cy="692150"/>
          </a:xfrm>
          <a:prstGeom prst="actionButtonForwardNex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9"/>
          <p:cNvGraphicFramePr>
            <a:graphicFrameLocks noChangeAspect="1"/>
          </p:cNvGraphicFramePr>
          <p:nvPr/>
        </p:nvGraphicFramePr>
        <p:xfrm>
          <a:off x="2700338" y="0"/>
          <a:ext cx="3998912" cy="6858000"/>
        </p:xfrm>
        <a:graphic>
          <a:graphicData uri="http://schemas.openxmlformats.org/presentationml/2006/ole">
            <p:oleObj spid="_x0000_s1026" r:id="rId3" imgW="3998645" imgH="6857433" progId="">
              <p:embed/>
            </p:oleObj>
          </a:graphicData>
        </a:graphic>
      </p:graphicFrame>
      <p:sp>
        <p:nvSpPr>
          <p:cNvPr id="1029" name="Line 10"/>
          <p:cNvSpPr>
            <a:spLocks noChangeShapeType="1"/>
          </p:cNvSpPr>
          <p:nvPr/>
        </p:nvSpPr>
        <p:spPr bwMode="auto">
          <a:xfrm flipH="1">
            <a:off x="5148262" y="1214422"/>
            <a:ext cx="1138249" cy="414353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AutoShape 2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949950"/>
            <a:ext cx="1655763" cy="720725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интересные</a:t>
            </a:r>
          </a:p>
          <a:p>
            <a:pPr algn="ctr">
              <a:defRPr/>
            </a:pPr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факты</a:t>
            </a:r>
          </a:p>
        </p:txBody>
      </p:sp>
      <p:pic>
        <p:nvPicPr>
          <p:cNvPr id="1034" name="Picture 34" descr="пищево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38901">
            <a:off x="4572000" y="1989138"/>
            <a:ext cx="431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4140200" y="3141663"/>
          <a:ext cx="1223963" cy="1366837"/>
        </p:xfrm>
        <a:graphic>
          <a:graphicData uri="http://schemas.openxmlformats.org/presentationml/2006/ole">
            <p:oleObj spid="_x0000_s1027" r:id="rId6" imgW="566641" imgH="687956" progId="">
              <p:embed/>
            </p:oleObj>
          </a:graphicData>
        </a:graphic>
      </p:graphicFrame>
      <p:sp>
        <p:nvSpPr>
          <p:cNvPr id="1037" name="Line 35"/>
          <p:cNvSpPr>
            <a:spLocks noChangeShapeType="1"/>
          </p:cNvSpPr>
          <p:nvPr/>
        </p:nvSpPr>
        <p:spPr bwMode="auto">
          <a:xfrm flipH="1" flipV="1">
            <a:off x="4716462" y="2349499"/>
            <a:ext cx="1498611" cy="1293814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8" name="Line 36"/>
          <p:cNvSpPr>
            <a:spLocks noChangeShapeType="1"/>
          </p:cNvSpPr>
          <p:nvPr/>
        </p:nvSpPr>
        <p:spPr bwMode="auto">
          <a:xfrm flipH="1" flipV="1">
            <a:off x="5148262" y="1700212"/>
            <a:ext cx="1066811" cy="800093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9" name="Line 37"/>
          <p:cNvSpPr>
            <a:spLocks noChangeShapeType="1"/>
          </p:cNvSpPr>
          <p:nvPr/>
        </p:nvSpPr>
        <p:spPr bwMode="auto">
          <a:xfrm>
            <a:off x="2500299" y="1214422"/>
            <a:ext cx="1711340" cy="2143141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Line 38"/>
          <p:cNvSpPr>
            <a:spLocks noChangeShapeType="1"/>
          </p:cNvSpPr>
          <p:nvPr/>
        </p:nvSpPr>
        <p:spPr bwMode="auto">
          <a:xfrm>
            <a:off x="2500298" y="2571744"/>
            <a:ext cx="1784365" cy="1001719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1" name="Line 39"/>
          <p:cNvSpPr>
            <a:spLocks noChangeShapeType="1"/>
          </p:cNvSpPr>
          <p:nvPr/>
        </p:nvSpPr>
        <p:spPr bwMode="auto">
          <a:xfrm>
            <a:off x="2500299" y="3786190"/>
            <a:ext cx="2143140" cy="579435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3" name="Line 44"/>
          <p:cNvSpPr>
            <a:spLocks noChangeShapeType="1"/>
          </p:cNvSpPr>
          <p:nvPr/>
        </p:nvSpPr>
        <p:spPr bwMode="auto">
          <a:xfrm flipV="1">
            <a:off x="2500299" y="4437062"/>
            <a:ext cx="1927240" cy="563573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5" name="Line 47"/>
          <p:cNvSpPr>
            <a:spLocks noChangeShapeType="1"/>
          </p:cNvSpPr>
          <p:nvPr/>
        </p:nvSpPr>
        <p:spPr bwMode="auto">
          <a:xfrm flipH="1" flipV="1">
            <a:off x="5076824" y="3860799"/>
            <a:ext cx="1209687" cy="1068398"/>
          </a:xfrm>
          <a:prstGeom prst="line">
            <a:avLst/>
          </a:prstGeom>
          <a:noFill/>
          <a:ln w="57150">
            <a:solidFill>
              <a:srgbClr val="FF99CC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AutoShape 2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786" y="857232"/>
            <a:ext cx="1800225" cy="754062"/>
          </a:xfrm>
          <a:prstGeom prst="actionButtonBlank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печень</a:t>
            </a:r>
          </a:p>
        </p:txBody>
      </p:sp>
      <p:sp>
        <p:nvSpPr>
          <p:cNvPr id="2" name="AutoShape 2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786" y="2000240"/>
            <a:ext cx="1800225" cy="754063"/>
          </a:xfrm>
          <a:prstGeom prst="actionButtonBlank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желчный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пузырь</a:t>
            </a:r>
          </a:p>
        </p:txBody>
      </p:sp>
      <p:sp>
        <p:nvSpPr>
          <p:cNvPr id="1035" name="AutoShape 2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786" y="3286124"/>
            <a:ext cx="1800225" cy="754063"/>
          </a:xfrm>
          <a:prstGeom prst="actionButtonBlank">
            <a:avLst/>
          </a:prstGeom>
          <a:gradFill>
            <a:gsLst>
              <a:gs pos="0">
                <a:srgbClr val="FFFFCC"/>
              </a:gs>
              <a:gs pos="0">
                <a:srgbClr val="FFFFCC"/>
              </a:gs>
              <a:gs pos="0">
                <a:srgbClr val="FFFFCC"/>
              </a:gs>
              <a:gs pos="0">
                <a:srgbClr val="FFFFCC"/>
              </a:gs>
              <a:gs pos="0">
                <a:srgbClr val="FFFFCC"/>
              </a:gs>
              <a:gs pos="0">
                <a:srgbClr val="FFFFCC"/>
              </a:gs>
              <a:gs pos="0">
                <a:srgbClr val="FFFFCC"/>
              </a:gs>
              <a:gs pos="100000">
                <a:srgbClr val="FFFFCC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тонкий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кишечник</a:t>
            </a:r>
          </a:p>
        </p:txBody>
      </p:sp>
      <p:sp>
        <p:nvSpPr>
          <p:cNvPr id="1042" name="AutoShape 42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5786" y="4500570"/>
            <a:ext cx="1800225" cy="754063"/>
          </a:xfrm>
          <a:prstGeom prst="actionButtonBlank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толстый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кишечник</a:t>
            </a:r>
          </a:p>
        </p:txBody>
      </p:sp>
      <p:sp>
        <p:nvSpPr>
          <p:cNvPr id="1028" name="AutoShape 9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15074" y="857232"/>
            <a:ext cx="1800225" cy="754062"/>
          </a:xfrm>
          <a:prstGeom prst="actionButtonBlank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ротовая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полость</a:t>
            </a:r>
          </a:p>
        </p:txBody>
      </p:sp>
      <p:sp>
        <p:nvSpPr>
          <p:cNvPr id="1030" name="AutoShape 1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15074" y="2000240"/>
            <a:ext cx="1800225" cy="754063"/>
          </a:xfrm>
          <a:prstGeom prst="actionButtonBlank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 useBgFill="1">
        <p:nvSpPr>
          <p:cNvPr id="1031" name="AutoShape 17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15074" y="3286124"/>
            <a:ext cx="1800225" cy="754062"/>
          </a:xfrm>
          <a:prstGeom prst="actionButtonBlank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пищевод</a:t>
            </a:r>
          </a:p>
        </p:txBody>
      </p:sp>
      <p:sp useBgFill="1">
        <p:nvSpPr>
          <p:cNvPr id="1044" name="AutoShape 4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27763" y="4508500"/>
            <a:ext cx="1800225" cy="754063"/>
          </a:xfrm>
          <a:prstGeom prst="actionButtonBlank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желудок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Ротовая полость</a:t>
            </a: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8" y="1214438"/>
            <a:ext cx="4856162" cy="5111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Процесс пищеварения начинается в ротовой полости. Зубы измельчают пищу, язык прижимает её к нёбу, смешивая со слюной. Когда зубы и слюна делают пищу мягкой, язык проталкивает её к глотке.</a:t>
            </a:r>
          </a:p>
        </p:txBody>
      </p:sp>
      <p:pic>
        <p:nvPicPr>
          <p:cNvPr id="5124" name="Picture 12" descr="глотк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700213"/>
            <a:ext cx="3744912" cy="3168650"/>
          </a:xfrm>
          <a:noFill/>
        </p:spPr>
      </p:pic>
      <p:pic>
        <p:nvPicPr>
          <p:cNvPr id="39943" name="Picture 7" descr="рот о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557338"/>
            <a:ext cx="4176712" cy="3457575"/>
          </a:xfrm>
          <a:noFill/>
        </p:spPr>
      </p:pic>
      <p:sp useBgFill="1">
        <p:nvSpPr>
          <p:cNvPr id="5126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1125538"/>
            <a:ext cx="8640762" cy="2303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Язык помогает различать вкус. Вкусовые сосочки на поверхности языка передают сигналы в мозг: сладкое, кислое, солёное, горькое.</a:t>
            </a:r>
          </a:p>
        </p:txBody>
      </p:sp>
      <p:sp useBgFill="1">
        <p:nvSpPr>
          <p:cNvPr id="6148" name="Rectangle 10"/>
          <p:cNvSpPr>
            <a:spLocks noChangeArrowheads="1"/>
          </p:cNvSpPr>
          <p:nvPr/>
        </p:nvSpPr>
        <p:spPr bwMode="auto">
          <a:xfrm>
            <a:off x="3857625" y="3786188"/>
            <a:ext cx="2449513" cy="720725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149" name="Rectangle 12"/>
          <p:cNvSpPr>
            <a:spLocks noChangeArrowheads="1"/>
          </p:cNvSpPr>
          <p:nvPr/>
        </p:nvSpPr>
        <p:spPr bwMode="auto">
          <a:xfrm>
            <a:off x="3708400" y="4724400"/>
            <a:ext cx="2449513" cy="720725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150" name="Rectangle 14"/>
          <p:cNvSpPr>
            <a:spLocks noChangeArrowheads="1"/>
          </p:cNvSpPr>
          <p:nvPr/>
        </p:nvSpPr>
        <p:spPr bwMode="auto">
          <a:xfrm>
            <a:off x="3276600" y="5589588"/>
            <a:ext cx="2449513" cy="720725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151" name="Rectangle 15"/>
          <p:cNvSpPr>
            <a:spLocks noChangeArrowheads="1"/>
          </p:cNvSpPr>
          <p:nvPr/>
        </p:nvSpPr>
        <p:spPr bwMode="auto">
          <a:xfrm>
            <a:off x="395288" y="5949950"/>
            <a:ext cx="2449512" cy="720725"/>
          </a:xfrm>
          <a:prstGeom prst="rect">
            <a:avLst/>
          </a:prstGeom>
          <a:ln w="76200" cmpd="tri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WordArt 17"/>
          <p:cNvSpPr>
            <a:spLocks noChangeArrowheads="1" noChangeShapeType="1" noTextEdit="1"/>
          </p:cNvSpPr>
          <p:nvPr/>
        </p:nvSpPr>
        <p:spPr bwMode="auto">
          <a:xfrm>
            <a:off x="857250" y="5929313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сладкое</a:t>
            </a:r>
          </a:p>
        </p:txBody>
      </p:sp>
      <p:sp useBgFill="1">
        <p:nvSpPr>
          <p:cNvPr id="6153" name="AutoShape 1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WordArt 13"/>
          <p:cNvSpPr>
            <a:spLocks noChangeArrowheads="1" noChangeShapeType="1" noTextEdit="1"/>
          </p:cNvSpPr>
          <p:nvPr/>
        </p:nvSpPr>
        <p:spPr bwMode="auto">
          <a:xfrm>
            <a:off x="3857625" y="4786313"/>
            <a:ext cx="17907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кислое</a:t>
            </a: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3857625" y="4143375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Arial"/>
                <a:cs typeface="Arial"/>
              </a:rPr>
              <a:t>горькое</a:t>
            </a:r>
          </a:p>
        </p:txBody>
      </p:sp>
      <p:pic>
        <p:nvPicPr>
          <p:cNvPr id="6156" name="Picture 19" descr="C:\Documents and Settings\User\Рабочий стол\Безимени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357563"/>
            <a:ext cx="36083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7" name="WordArt 16"/>
          <p:cNvSpPr>
            <a:spLocks noChangeArrowheads="1" noChangeShapeType="1" noTextEdit="1"/>
          </p:cNvSpPr>
          <p:nvPr/>
        </p:nvSpPr>
        <p:spPr bwMode="auto">
          <a:xfrm>
            <a:off x="3143250" y="5715000"/>
            <a:ext cx="1790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солёное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Пищевод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3786188" y="16430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>
                <a:solidFill>
                  <a:schemeClr val="bg1"/>
                </a:solidFill>
              </a:rPr>
              <a:t>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Пищевод – это мышечная трубка, выстланная слизистой оболочкой. Размельчённая пища по пищеводу поступает в желудок. </a:t>
            </a:r>
          </a:p>
        </p:txBody>
      </p:sp>
      <p:sp useBgFill="1">
        <p:nvSpPr>
          <p:cNvPr id="7172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3" name="Picture 7" descr="C:\Documents and Settings\User\Рабочий стол\Безимени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928688"/>
            <a:ext cx="107156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C:\Documents and Settings\User\Рабочий стол\Безимени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214563"/>
            <a:ext cx="29448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Желудок</a:t>
            </a:r>
          </a:p>
        </p:txBody>
      </p:sp>
      <p:sp>
        <p:nvSpPr>
          <p:cNvPr id="8196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786188" y="1000125"/>
            <a:ext cx="5143500" cy="4697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chemeClr val="bg1"/>
                </a:solidFill>
              </a:rPr>
              <a:t> 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Когда пища достигает желудка, мышцы желуд-ка её сдавливают, встря-хивают, перемешивают, доводя до кашицеобраз-ного состояния. Здесь пища разлагается под действием соляной кислоты и желудочного сока.</a:t>
            </a:r>
          </a:p>
        </p:txBody>
      </p:sp>
      <p:sp useBgFill="1">
        <p:nvSpPr>
          <p:cNvPr id="8197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199" name="Picture 7" descr="C:\Documents and Settings\User\Рабочий стол\Безимени-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143125"/>
            <a:ext cx="340995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Печень</a:t>
            </a:r>
          </a:p>
        </p:txBody>
      </p:sp>
      <p:sp>
        <p:nvSpPr>
          <p:cNvPr id="9219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268413"/>
            <a:ext cx="4968875" cy="4752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chemeClr val="bg1"/>
                </a:solidFill>
              </a:rPr>
              <a:t> 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Печень вырабатывает желчь, которая расщепляет пищу и способствует её перевариванию. Печень обезвреживает некоторые вредные вещества, попадающие в организм.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80"/>
                </a:solidFill>
              </a:rPr>
              <a:t>    </a:t>
            </a:r>
          </a:p>
        </p:txBody>
      </p:sp>
      <p:sp useBgFill="1">
        <p:nvSpPr>
          <p:cNvPr id="9220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WordArt 14"/>
          <p:cNvSpPr>
            <a:spLocks noChangeArrowheads="1" noChangeShapeType="1" noTextEdit="1"/>
          </p:cNvSpPr>
          <p:nvPr/>
        </p:nvSpPr>
        <p:spPr bwMode="auto">
          <a:xfrm>
            <a:off x="2555875" y="5084763"/>
            <a:ext cx="1331913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печень</a:t>
            </a:r>
          </a:p>
        </p:txBody>
      </p:sp>
      <p:pic>
        <p:nvPicPr>
          <p:cNvPr id="9222" name="Picture 8" descr="C:\Documents and Settings\User\Рабочий стол\Безимени-2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857375"/>
            <a:ext cx="3922712" cy="2643188"/>
          </a:xfrm>
          <a:noFill/>
        </p:spPr>
      </p:pic>
      <p:sp>
        <p:nvSpPr>
          <p:cNvPr id="9223" name="Line 15"/>
          <p:cNvSpPr>
            <a:spLocks noChangeShapeType="1"/>
          </p:cNvSpPr>
          <p:nvPr/>
        </p:nvSpPr>
        <p:spPr bwMode="auto">
          <a:xfrm flipH="1" flipV="1">
            <a:off x="2411413" y="2636838"/>
            <a:ext cx="720725" cy="2447925"/>
          </a:xfrm>
          <a:prstGeom prst="line">
            <a:avLst/>
          </a:prstGeom>
          <a:noFill/>
          <a:ln w="38100">
            <a:solidFill>
              <a:srgbClr val="FF99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Желчный пузырь</a:t>
            </a:r>
          </a:p>
        </p:txBody>
      </p:sp>
      <p:sp useBgFill="1">
        <p:nvSpPr>
          <p:cNvPr id="10243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1375" y="5876925"/>
            <a:ext cx="682625" cy="754063"/>
          </a:xfrm>
          <a:prstGeom prst="actionButtonReturn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57188" y="4357688"/>
            <a:ext cx="8215312" cy="1785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80"/>
                </a:solidFill>
              </a:rPr>
              <a:t>   </a:t>
            </a:r>
            <a:r>
              <a:rPr lang="ru-RU" b="1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Желчный пузырь – это «мешок», в котором хранится желчь, образованная в печени.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10245" name="Picture 8" descr="C:\Documents and Settings\User\Рабочий стол\Безимени-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785938"/>
            <a:ext cx="4765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335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Органы пищеварения</vt:lpstr>
      <vt:lpstr>Твоё тело получает пищу и преобразует её в энергию при помощи пищеварения. В процессе пищеварения еда расщепляется до молекул, которые наше тело может усвоить, – это питательные вещества. Клетки потребляют питательные вещества и избавляются от ненужных.</vt:lpstr>
      <vt:lpstr>Слайд 3</vt:lpstr>
      <vt:lpstr>Ротовая полость</vt:lpstr>
      <vt:lpstr>Язык</vt:lpstr>
      <vt:lpstr>Пищевод</vt:lpstr>
      <vt:lpstr>Желудок</vt:lpstr>
      <vt:lpstr>Печень</vt:lpstr>
      <vt:lpstr>Желчный пузырь</vt:lpstr>
      <vt:lpstr>Тонкий кишечник</vt:lpstr>
      <vt:lpstr>Толстый кишечник</vt:lpstr>
      <vt:lpstr>Это интересно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Ирина Александровна</cp:lastModifiedBy>
  <cp:revision>32</cp:revision>
  <dcterms:created xsi:type="dcterms:W3CDTF">2008-03-24T12:19:29Z</dcterms:created>
  <dcterms:modified xsi:type="dcterms:W3CDTF">2018-01-15T13:08:36Z</dcterms:modified>
</cp:coreProperties>
</file>