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36D555-1265-4902-A876-D80F058FD9C9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D555-1265-4902-A876-D80F058FD9C9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D555-1265-4902-A876-D80F058FD9C9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36D555-1265-4902-A876-D80F058FD9C9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36D555-1265-4902-A876-D80F058FD9C9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D555-1265-4902-A876-D80F058FD9C9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D555-1265-4902-A876-D80F058FD9C9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36D555-1265-4902-A876-D80F058FD9C9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D555-1265-4902-A876-D80F058FD9C9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36D555-1265-4902-A876-D80F058FD9C9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36D555-1265-4902-A876-D80F058FD9C9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36D555-1265-4902-A876-D80F058FD9C9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1894362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Первые уроки школьной отметки</a:t>
            </a:r>
            <a:endParaRPr lang="ru-RU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71800" y="3643314"/>
            <a:ext cx="6172200" cy="1371600"/>
          </a:xfrm>
        </p:spPr>
        <p:txBody>
          <a:bodyPr>
            <a:normAutofit/>
          </a:bodyPr>
          <a:lstStyle/>
          <a:p>
            <a:pPr algn="r"/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724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Результаты анкетирования учащихся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Если я получаю: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214282" y="2362200"/>
            <a:ext cx="3900518" cy="3886200"/>
          </a:xfrm>
        </p:spPr>
        <p:txBody>
          <a:bodyPr/>
          <a:lstStyle/>
          <a:p>
            <a:r>
              <a:rPr lang="ru-RU" dirty="0" smtClean="0"/>
              <a:t>Радуюсь – 58%</a:t>
            </a:r>
          </a:p>
          <a:p>
            <a:r>
              <a:rPr lang="ru-RU" dirty="0" smtClean="0"/>
              <a:t>Меня хвалят – 18%</a:t>
            </a:r>
          </a:p>
          <a:p>
            <a:r>
              <a:rPr lang="ru-RU" dirty="0" smtClean="0"/>
              <a:t>Рассказываю родителям -15%</a:t>
            </a:r>
          </a:p>
          <a:p>
            <a:r>
              <a:rPr lang="ru-RU" dirty="0" smtClean="0"/>
              <a:t>Покупаю сладости – 5%</a:t>
            </a:r>
          </a:p>
          <a:p>
            <a:r>
              <a:rPr lang="ru-RU" dirty="0" smtClean="0"/>
              <a:t>Скачу – 2%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371974" y="2362200"/>
            <a:ext cx="4200553" cy="42100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Огорчаюсь – 45%</a:t>
            </a:r>
          </a:p>
          <a:p>
            <a:r>
              <a:rPr lang="ru-RU" dirty="0" smtClean="0"/>
              <a:t>Меня ругают – 20%</a:t>
            </a:r>
          </a:p>
          <a:p>
            <a:r>
              <a:rPr lang="ru-RU" dirty="0" smtClean="0"/>
              <a:t>Хочу испрвить – 7%</a:t>
            </a:r>
          </a:p>
          <a:p>
            <a:r>
              <a:rPr lang="ru-RU" dirty="0" smtClean="0"/>
              <a:t>Плачу – 4%</a:t>
            </a:r>
          </a:p>
          <a:p>
            <a:r>
              <a:rPr lang="ru-RU" dirty="0" smtClean="0"/>
              <a:t>Злюсь – 4%</a:t>
            </a:r>
          </a:p>
          <a:p>
            <a:r>
              <a:rPr lang="ru-RU" dirty="0" smtClean="0"/>
              <a:t>Не разрешают смотреть телевизор – 4%</a:t>
            </a:r>
          </a:p>
          <a:p>
            <a:r>
              <a:rPr lang="ru-RU" dirty="0" smtClean="0"/>
              <a:t>Наказывают -4%</a:t>
            </a:r>
          </a:p>
          <a:p>
            <a:r>
              <a:rPr lang="ru-RU" dirty="0" smtClean="0"/>
              <a:t>Рассказываю родителям-5%</a:t>
            </a:r>
          </a:p>
          <a:p>
            <a:r>
              <a:rPr lang="ru-RU" dirty="0" smtClean="0"/>
              <a:t>Обижаюсь  -2%</a:t>
            </a:r>
          </a:p>
          <a:p>
            <a:r>
              <a:rPr lang="ru-RU" dirty="0" smtClean="0"/>
              <a:t>Спокойно -2%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Хорошую отметку, то: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Плохую отметку, то: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Родители говорят, что я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На «5» – 42%</a:t>
            </a:r>
          </a:p>
          <a:p>
            <a:r>
              <a:rPr lang="ru-RU" dirty="0" smtClean="0"/>
              <a:t>Хорошо – 47%</a:t>
            </a:r>
          </a:p>
          <a:p>
            <a:r>
              <a:rPr lang="ru-RU" dirty="0" smtClean="0"/>
              <a:t>В школе – 5%</a:t>
            </a:r>
          </a:p>
          <a:p>
            <a:r>
              <a:rPr lang="ru-RU" dirty="0" smtClean="0"/>
              <a:t>Лучше – 4%</a:t>
            </a:r>
          </a:p>
          <a:p>
            <a:r>
              <a:rPr lang="ru-RU" dirty="0" smtClean="0"/>
              <a:t>С удовольствием – 2%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Плохо – 33%</a:t>
            </a:r>
          </a:p>
          <a:p>
            <a:r>
              <a:rPr lang="ru-RU" dirty="0" smtClean="0"/>
              <a:t>На «2» – 18%</a:t>
            </a:r>
          </a:p>
          <a:p>
            <a:r>
              <a:rPr lang="ru-RU" dirty="0" smtClean="0"/>
              <a:t>Хорошо – 16%</a:t>
            </a:r>
          </a:p>
          <a:p>
            <a:r>
              <a:rPr lang="ru-RU" dirty="0" smtClean="0"/>
              <a:t>На «5» – 11%</a:t>
            </a:r>
          </a:p>
          <a:p>
            <a:r>
              <a:rPr lang="ru-RU" dirty="0" smtClean="0"/>
              <a:t>Хуже – 5%</a:t>
            </a:r>
          </a:p>
          <a:p>
            <a:r>
              <a:rPr lang="ru-RU" dirty="0" smtClean="0"/>
              <a:t>В школе – 2%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Могу учиться: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 могу учиться: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Если я получаю «пять», </a:t>
            </a:r>
            <a:b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то родители мне: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Хвалят меня – 45%</a:t>
            </a:r>
          </a:p>
          <a:p>
            <a:r>
              <a:rPr lang="ru-RU" dirty="0" smtClean="0"/>
              <a:t>Радуются за меня – 18%</a:t>
            </a:r>
          </a:p>
          <a:p>
            <a:r>
              <a:rPr lang="ru-RU" dirty="0" smtClean="0"/>
              <a:t>Покупают подарки – 16%</a:t>
            </a:r>
          </a:p>
          <a:p>
            <a:r>
              <a:rPr lang="ru-RU" dirty="0" smtClean="0"/>
              <a:t>Разрешают играть в компьютер – 4%</a:t>
            </a:r>
          </a:p>
          <a:p>
            <a:r>
              <a:rPr lang="ru-RU" dirty="0" smtClean="0"/>
              <a:t>Обожают, целуют – 4%</a:t>
            </a:r>
          </a:p>
          <a:p>
            <a:r>
              <a:rPr lang="ru-RU" dirty="0" smtClean="0"/>
              <a:t>Гордятся – 4%</a:t>
            </a:r>
          </a:p>
          <a:p>
            <a:r>
              <a:rPr lang="ru-RU" dirty="0" smtClean="0"/>
              <a:t>Разрешают веселиться – 2%</a:t>
            </a:r>
          </a:p>
          <a:p>
            <a:r>
              <a:rPr lang="ru-RU" dirty="0" smtClean="0"/>
              <a:t>Нет ответа – 9%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901014" cy="121442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Если я что-то не понимаю в домашнем задании, то родители говорят: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Подумай – 44%</a:t>
            </a:r>
          </a:p>
          <a:p>
            <a:r>
              <a:rPr lang="ru-RU" dirty="0" smtClean="0"/>
              <a:t>Давай помогу – 30%</a:t>
            </a:r>
          </a:p>
          <a:p>
            <a:r>
              <a:rPr lang="ru-RU" dirty="0" smtClean="0"/>
              <a:t>Давай разберёмся вместе – 5%</a:t>
            </a:r>
          </a:p>
          <a:p>
            <a:r>
              <a:rPr lang="ru-RU" dirty="0" smtClean="0"/>
              <a:t>Слушай лучше – 5%</a:t>
            </a:r>
          </a:p>
          <a:p>
            <a:r>
              <a:rPr lang="ru-RU" dirty="0" smtClean="0"/>
              <a:t>Переключись – 4%</a:t>
            </a:r>
          </a:p>
          <a:p>
            <a:r>
              <a:rPr lang="ru-RU" dirty="0" smtClean="0"/>
              <a:t>Делай сам – 2%</a:t>
            </a:r>
          </a:p>
          <a:p>
            <a:r>
              <a:rPr lang="ru-RU" dirty="0" smtClean="0"/>
              <a:t>Иди к другому – 2%</a:t>
            </a:r>
          </a:p>
          <a:p>
            <a:r>
              <a:rPr lang="ru-RU" dirty="0" smtClean="0"/>
              <a:t>Нет ответа – 7%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Если я обращаюсь к родителям с просьбой помочь, то они говорят: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Помогают – 75%</a:t>
            </a:r>
          </a:p>
          <a:p>
            <a:r>
              <a:rPr lang="ru-RU" dirty="0" smtClean="0"/>
              <a:t>«Делай сам» – 13%</a:t>
            </a:r>
          </a:p>
          <a:p>
            <a:r>
              <a:rPr lang="ru-RU" dirty="0" smtClean="0"/>
              <a:t>«Позже!» – 4%</a:t>
            </a:r>
          </a:p>
          <a:p>
            <a:r>
              <a:rPr lang="ru-RU" dirty="0" smtClean="0"/>
              <a:t>Не отзываются – 4%</a:t>
            </a:r>
          </a:p>
          <a:p>
            <a:r>
              <a:rPr lang="ru-RU" dirty="0" smtClean="0"/>
              <a:t>«Делай на черновик, потом проверю» – 2%</a:t>
            </a:r>
          </a:p>
          <a:p>
            <a:r>
              <a:rPr lang="ru-RU" dirty="0" smtClean="0"/>
              <a:t>«Что случилось?» – 2%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Родители хотят, чтобы я был: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Умным – 50%</a:t>
            </a:r>
          </a:p>
          <a:p>
            <a:r>
              <a:rPr lang="ru-RU" dirty="0" smtClean="0"/>
              <a:t>Отличником – 25%</a:t>
            </a:r>
          </a:p>
          <a:p>
            <a:r>
              <a:rPr lang="ru-RU" dirty="0" smtClean="0"/>
              <a:t>Хорошим – 11%</a:t>
            </a:r>
          </a:p>
          <a:p>
            <a:r>
              <a:rPr lang="ru-RU" dirty="0" smtClean="0"/>
              <a:t>Старательным – 2%</a:t>
            </a:r>
          </a:p>
          <a:p>
            <a:r>
              <a:rPr lang="ru-RU" dirty="0" smtClean="0"/>
              <a:t>Послушным- 2%</a:t>
            </a:r>
          </a:p>
          <a:p>
            <a:r>
              <a:rPr lang="ru-RU" dirty="0" smtClean="0"/>
              <a:t>Внимательным – 2%</a:t>
            </a:r>
          </a:p>
          <a:p>
            <a:r>
              <a:rPr lang="ru-RU" dirty="0" smtClean="0"/>
              <a:t>Ударником – 2%</a:t>
            </a:r>
          </a:p>
          <a:p>
            <a:r>
              <a:rPr lang="ru-RU" dirty="0" smtClean="0"/>
              <a:t>Взрослым – 2%</a:t>
            </a:r>
          </a:p>
          <a:p>
            <a:r>
              <a:rPr lang="ru-RU" dirty="0" smtClean="0"/>
              <a:t>Балериной – 2%</a:t>
            </a:r>
          </a:p>
          <a:p>
            <a:r>
              <a:rPr lang="ru-RU" dirty="0" smtClean="0"/>
              <a:t>Нет ответа – 4%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Как относиться к отметкам ребёнка?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Не ругайте ребёнка за плохую отметку. Ему очень хочется быть хорошим в наших глазах. Если быть таким не получается, ребёнок начинает врать и изворачиваться.</a:t>
            </a:r>
          </a:p>
          <a:p>
            <a:r>
              <a:rPr lang="ru-RU" dirty="0" smtClean="0"/>
              <a:t>Сочувствуйте своему ребёнку, если он долго трудился, но результат его труда не высок. Объясните, что важен не только высокий результат. Больше важны знания, которые он сможет приобрести в результате ежедневного упорного труда.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Запреты самому себе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Не заставляйте </a:t>
            </a:r>
            <a:r>
              <a:rPr lang="ru-RU" dirty="0" smtClean="0"/>
              <a:t>ребёнка вымаливать себе отметку ради вашего душевного спокойствия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Не учите </a:t>
            </a:r>
            <a:r>
              <a:rPr lang="ru-RU" dirty="0" smtClean="0"/>
              <a:t>ребёнка ловчить, унижаться и приспосабливаться ради высокой отметки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Никогда не выражайте </a:t>
            </a:r>
            <a:r>
              <a:rPr lang="ru-RU" dirty="0" smtClean="0"/>
              <a:t>сомнений по поводу объективностивыставленной отметки вашему ребёнку вслух. Есть сомнения – идите в школу, попытайтесь объективно разобраться.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Не обвиняйте </a:t>
            </a:r>
            <a:r>
              <a:rPr lang="ru-RU" dirty="0" smtClean="0"/>
              <a:t>беспричинно других взрослых и детей в проблемах собственного ребёнка.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Способы поощрения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Поддерживайте ребёнка в его, пусть не очень значительных, но победах над собой, над своей ленью.</a:t>
            </a:r>
          </a:p>
          <a:p>
            <a:r>
              <a:rPr lang="ru-RU" dirty="0" smtClean="0"/>
              <a:t>Устраивайте праздники по случаю получения хорошей отметки. Хорошее, как и плохое, запоминается надолго и его хочется повторить.</a:t>
            </a:r>
          </a:p>
          <a:p>
            <a:r>
              <a:rPr lang="ru-RU" dirty="0" smtClean="0"/>
              <a:t>Демонстрируйте результаты своего труда, своих успехов, чтобы ребёнку хотелось вам подражать!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467600" cy="5286412"/>
          </a:xfrm>
        </p:spPr>
        <p:txBody>
          <a:bodyPr>
            <a:normAutofit/>
          </a:bodyPr>
          <a:lstStyle/>
          <a:p>
            <a:r>
              <a:rPr lang="ru-RU" dirty="0" smtClean="0"/>
              <a:t>Каждый раз, когда вам хочется отругать своего ребёнка за плохую отметку или неаккуратно выполненное домашнее задание, вспомните себя в его возрасте, улыбнитесь и подумайте над тем, захочет ли ваш ребёнок через много-много летвспомнить вас и ваши родительские уроки. В конце концов радуйтесь тому, что у вас есть такое счастье – с кем-то делать уроки, кому-то помогать взрослеть!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928934"/>
            <a:ext cx="178595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Цифровая </a:t>
            </a:r>
          </a:p>
          <a:p>
            <a:pPr algn="ctr"/>
            <a:r>
              <a:rPr lang="ru-RU" dirty="0" smtClean="0"/>
              <a:t>Отметка</a:t>
            </a:r>
          </a:p>
          <a:p>
            <a:pPr algn="ctr"/>
            <a:r>
              <a:rPr lang="ru-RU" dirty="0" smtClean="0"/>
              <a:t>«5,4,3,2»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Что такое оценка и отметка?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29576" cy="487375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Оценка </a:t>
            </a:r>
            <a:r>
              <a:rPr lang="ru-RU" dirty="0" smtClean="0"/>
              <a:t>есть определение качества достигнутых школьником результатов обучения.</a:t>
            </a:r>
          </a:p>
          <a:p>
            <a:endParaRPr lang="ru-RU" dirty="0" smtClean="0"/>
          </a:p>
          <a:p>
            <a:pPr lvl="6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Отметкой</a:t>
            </a:r>
            <a:r>
              <a:rPr lang="ru-RU" dirty="0" smtClean="0"/>
              <a:t> оценивается результат обучения-качество усвоения предметных знаний, умений, навыков, их соответствие требованиям государственного стандарта начального образования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2928934"/>
            <a:ext cx="185738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контроль</a:t>
            </a:r>
          </a:p>
          <a:p>
            <a:pPr algn="ctr"/>
            <a:r>
              <a:rPr lang="ru-RU" dirty="0" smtClean="0"/>
              <a:t>И</a:t>
            </a:r>
          </a:p>
          <a:p>
            <a:pPr algn="ctr"/>
            <a:r>
              <a:rPr lang="ru-RU" dirty="0" smtClean="0"/>
              <a:t>оценка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43636" y="2928934"/>
            <a:ext cx="185738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словесная оценка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Словесное оценивание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Степень сформированности учебной деятельности (коммуникативной, читательской, трудовой, художественной)</a:t>
            </a:r>
          </a:p>
          <a:p>
            <a:r>
              <a:rPr lang="ru-RU" dirty="0" smtClean="0"/>
              <a:t>Степень развития основных качеств умственной деятельности (умения наблюдать, анализировать, сравнивать, связно излагать мысли , творчески решать задачи)</a:t>
            </a:r>
          </a:p>
          <a:p>
            <a:r>
              <a:rPr lang="ru-RU" dirty="0" smtClean="0"/>
              <a:t>Уровень развития познавательной активности, интересов</a:t>
            </a:r>
          </a:p>
          <a:p>
            <a:r>
              <a:rPr lang="ru-RU" dirty="0" smtClean="0"/>
              <a:t>Степень прилежания и старания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Функции контроля и оценки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Социальная</a:t>
            </a:r>
          </a:p>
          <a:p>
            <a:r>
              <a:rPr lang="ru-RU" sz="2800" dirty="0" smtClean="0"/>
              <a:t>Образовательная</a:t>
            </a:r>
          </a:p>
          <a:p>
            <a:r>
              <a:rPr lang="ru-RU" sz="2800" dirty="0" smtClean="0"/>
              <a:t>Воспитательная</a:t>
            </a:r>
          </a:p>
          <a:p>
            <a:r>
              <a:rPr lang="ru-RU" sz="2800" dirty="0" smtClean="0"/>
              <a:t>Эмоциональная</a:t>
            </a:r>
          </a:p>
          <a:p>
            <a:r>
              <a:rPr lang="ru-RU" sz="2800" dirty="0" smtClean="0"/>
              <a:t>Информационная</a:t>
            </a:r>
          </a:p>
          <a:p>
            <a:r>
              <a:rPr lang="ru-RU" sz="2800" dirty="0" smtClean="0"/>
              <a:t>Управления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Требования к оцениванию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Учёт психологических особенностей младшего школьника (слабый самоконтроль, неумение объективно оценить свой результат, неадекватность принятия оценки учителя)</a:t>
            </a:r>
          </a:p>
          <a:p>
            <a:r>
              <a:rPr lang="ru-RU" dirty="0" smtClean="0"/>
              <a:t>Объективность оценивания – оценивается только результат деятельности</a:t>
            </a:r>
          </a:p>
          <a:p>
            <a:r>
              <a:rPr lang="ru-RU" dirty="0" smtClean="0"/>
              <a:t>Формирование самооценки (умение оценивать свою работу, сравнивать с эталоном, видеть ошибки, знать требования к работам разного вида)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Результаты анкетирования родителей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Когда мой ребёнок идёт в школу, то я прошу его:</a:t>
            </a:r>
          </a:p>
          <a:p>
            <a:r>
              <a:rPr lang="ru-RU" dirty="0" smtClean="0"/>
              <a:t>Быть внимательным – 50%</a:t>
            </a:r>
          </a:p>
          <a:p>
            <a:r>
              <a:rPr lang="ru-RU" dirty="0" smtClean="0"/>
              <a:t>Хорошо себя вести – 15%</a:t>
            </a:r>
          </a:p>
          <a:p>
            <a:r>
              <a:rPr lang="ru-RU" dirty="0" smtClean="0"/>
              <a:t>Быть умницей и молодцом – 13%</a:t>
            </a:r>
          </a:p>
          <a:p>
            <a:r>
              <a:rPr lang="ru-RU" dirty="0" smtClean="0"/>
              <a:t>Соблюдать ПДД – 10%</a:t>
            </a:r>
          </a:p>
          <a:p>
            <a:r>
              <a:rPr lang="ru-RU" dirty="0" smtClean="0"/>
              <a:t>Хорошо учиться – 4%</a:t>
            </a:r>
          </a:p>
          <a:p>
            <a:r>
              <a:rPr lang="ru-RU" dirty="0" smtClean="0"/>
              <a:t>Стараться – 4%</a:t>
            </a:r>
          </a:p>
          <a:p>
            <a:r>
              <a:rPr lang="ru-RU" dirty="0" smtClean="0"/>
              <a:t>Не опаздывать – 2%</a:t>
            </a:r>
          </a:p>
          <a:p>
            <a:r>
              <a:rPr lang="ru-RU" dirty="0" smtClean="0"/>
              <a:t>Быть активным – 2%</a:t>
            </a:r>
          </a:p>
          <a:p>
            <a:r>
              <a:rPr lang="ru-RU" dirty="0" smtClean="0"/>
              <a:t>Проверить портфель – 2%</a:t>
            </a:r>
          </a:p>
          <a:p>
            <a:r>
              <a:rPr lang="ru-RU" dirty="0" smtClean="0"/>
              <a:t>Звонить в сложной ситуации – 2%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86808" cy="57150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Когда мой ребёнок идёт в школу, то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214282" y="1714488"/>
            <a:ext cx="4143404" cy="453391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Ничего – 38%</a:t>
            </a:r>
          </a:p>
          <a:p>
            <a:r>
              <a:rPr lang="ru-RU" dirty="0" smtClean="0"/>
              <a:t>Внимательности– 21%</a:t>
            </a:r>
          </a:p>
          <a:p>
            <a:r>
              <a:rPr lang="ru-RU" dirty="0" smtClean="0"/>
              <a:t>Хорошего поведения- 12%</a:t>
            </a:r>
          </a:p>
          <a:p>
            <a:r>
              <a:rPr lang="ru-RU" dirty="0" smtClean="0"/>
              <a:t>Соблюдать ПДД -8%</a:t>
            </a:r>
          </a:p>
          <a:p>
            <a:r>
              <a:rPr lang="ru-RU" dirty="0" smtClean="0"/>
              <a:t>Хороших знаний -6%</a:t>
            </a:r>
          </a:p>
          <a:p>
            <a:r>
              <a:rPr lang="ru-RU" dirty="0" smtClean="0"/>
              <a:t>«Пятёрок» -6%</a:t>
            </a:r>
          </a:p>
          <a:p>
            <a:r>
              <a:rPr lang="ru-RU" dirty="0" smtClean="0"/>
              <a:t>Идти домой после школы-4%</a:t>
            </a:r>
          </a:p>
          <a:p>
            <a:r>
              <a:rPr lang="ru-RU" dirty="0" smtClean="0"/>
              <a:t>Полной отдачи-2%</a:t>
            </a:r>
          </a:p>
          <a:p>
            <a:r>
              <a:rPr lang="ru-RU" dirty="0" smtClean="0"/>
              <a:t>Не разговаривать с посторонними-2%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371974" y="1714488"/>
            <a:ext cx="4129116" cy="4533912"/>
          </a:xfrm>
        </p:spPr>
        <p:txBody>
          <a:bodyPr>
            <a:normAutofit/>
          </a:bodyPr>
          <a:lstStyle/>
          <a:p>
            <a:r>
              <a:rPr lang="ru-RU" dirty="0" smtClean="0"/>
              <a:t>Хорошего дня, удачи-48%</a:t>
            </a:r>
          </a:p>
          <a:p>
            <a:r>
              <a:rPr lang="ru-RU" dirty="0" smtClean="0"/>
              <a:t>Хороших отметок(«5»)-21%</a:t>
            </a:r>
          </a:p>
          <a:p>
            <a:r>
              <a:rPr lang="ru-RU" dirty="0" smtClean="0"/>
              <a:t>Успехов- 8%</a:t>
            </a:r>
          </a:p>
          <a:p>
            <a:r>
              <a:rPr lang="ru-RU" dirty="0" smtClean="0"/>
              <a:t>Хорошо учиться – 8%</a:t>
            </a:r>
          </a:p>
          <a:p>
            <a:r>
              <a:rPr lang="ru-RU" dirty="0" smtClean="0"/>
              <a:t>Ничего – 6%</a:t>
            </a:r>
          </a:p>
          <a:p>
            <a:r>
              <a:rPr lang="ru-RU" dirty="0" smtClean="0"/>
              <a:t>Быть внимательным -4%</a:t>
            </a:r>
          </a:p>
          <a:p>
            <a:r>
              <a:rPr lang="ru-RU" dirty="0" smtClean="0"/>
              <a:t>Работать на уроке –2%</a:t>
            </a:r>
          </a:p>
          <a:p>
            <a:r>
              <a:rPr lang="ru-RU" dirty="0" smtClean="0"/>
              <a:t>Хорошо себя вести-2%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357158" y="928670"/>
            <a:ext cx="3657600" cy="65836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Я требую от него: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357686" y="928670"/>
            <a:ext cx="3657600" cy="65836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Я желаю ему: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58418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Когда мой ребёнок получает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214282" y="1714488"/>
            <a:ext cx="3657600" cy="4533912"/>
          </a:xfrm>
        </p:spPr>
        <p:txBody>
          <a:bodyPr/>
          <a:lstStyle/>
          <a:p>
            <a:r>
              <a:rPr lang="ru-RU" dirty="0" smtClean="0"/>
              <a:t>Хвалю – 70%</a:t>
            </a:r>
          </a:p>
          <a:p>
            <a:r>
              <a:rPr lang="ru-RU" dirty="0" smtClean="0"/>
              <a:t>Делаю подарок – 15%</a:t>
            </a:r>
          </a:p>
          <a:p>
            <a:r>
              <a:rPr lang="ru-RU" dirty="0" smtClean="0"/>
              <a:t>Радуюсь – 8%</a:t>
            </a:r>
          </a:p>
          <a:p>
            <a:r>
              <a:rPr lang="ru-RU" dirty="0" smtClean="0"/>
              <a:t>Разрешаю играть в компьютер – 2%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3857620" y="1785926"/>
            <a:ext cx="4500594" cy="453391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Ругаю -15%</a:t>
            </a:r>
          </a:p>
          <a:p>
            <a:r>
              <a:rPr lang="ru-RU" dirty="0" smtClean="0"/>
              <a:t>Говорю «старайся, учи лучше, будь внимательнее» -17%</a:t>
            </a:r>
          </a:p>
          <a:p>
            <a:r>
              <a:rPr lang="ru-RU" dirty="0" smtClean="0"/>
              <a:t>Выясняю причину -12%</a:t>
            </a:r>
          </a:p>
          <a:p>
            <a:r>
              <a:rPr lang="ru-RU" dirty="0" smtClean="0"/>
              <a:t>Говорю «можно исправить»-10%</a:t>
            </a:r>
          </a:p>
          <a:p>
            <a:r>
              <a:rPr lang="ru-RU" dirty="0" smtClean="0"/>
              <a:t>Меня это огорчает -10%</a:t>
            </a:r>
          </a:p>
          <a:p>
            <a:r>
              <a:rPr lang="ru-RU" dirty="0" smtClean="0"/>
              <a:t>Говорю «это плохо» -6%</a:t>
            </a:r>
          </a:p>
          <a:p>
            <a:r>
              <a:rPr lang="ru-RU" dirty="0" smtClean="0"/>
              <a:t>Прошу исправить -6%</a:t>
            </a:r>
          </a:p>
          <a:p>
            <a:r>
              <a:rPr lang="ru-RU" dirty="0" smtClean="0"/>
              <a:t>Утешаю -6%</a:t>
            </a:r>
          </a:p>
          <a:p>
            <a:r>
              <a:rPr lang="ru-RU" dirty="0" smtClean="0"/>
              <a:t>Это тоже результат -2%</a:t>
            </a:r>
          </a:p>
          <a:p>
            <a:r>
              <a:rPr lang="ru-RU" dirty="0" smtClean="0"/>
              <a:t>Эх,ты! -2%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285720" y="857232"/>
            <a:ext cx="3657600" cy="65836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Хорошую отметку, то я: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357686" y="857232"/>
            <a:ext cx="3657600" cy="65836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Плохую отметку, то я: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Наиболее употребляемые фразы при общении с детьми: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286808" cy="48737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Что ты получил сегодня? -92%</a:t>
            </a:r>
          </a:p>
          <a:p>
            <a:r>
              <a:rPr lang="ru-RU" dirty="0" smtClean="0"/>
              <a:t>Не расстаривайся, у нас есть время исправить – 58%</a:t>
            </a:r>
          </a:p>
          <a:p>
            <a:r>
              <a:rPr lang="ru-RU" dirty="0" smtClean="0"/>
              <a:t>Тебе нужна помощь или ты попробуешь исправить сам? -69%</a:t>
            </a:r>
          </a:p>
          <a:p>
            <a:r>
              <a:rPr lang="ru-RU" dirty="0" smtClean="0"/>
              <a:t>Садись и учи, а я потом проверю -60%</a:t>
            </a:r>
          </a:p>
          <a:p>
            <a:r>
              <a:rPr lang="ru-RU" dirty="0" smtClean="0"/>
              <a:t>Я так и знала. И в кого ты такой уродился.-2%</a:t>
            </a:r>
          </a:p>
          <a:p>
            <a:r>
              <a:rPr lang="ru-RU" dirty="0" smtClean="0"/>
              <a:t>Кто-нибудь получил отметку лучше чем ты? -12%</a:t>
            </a:r>
          </a:p>
          <a:p>
            <a:r>
              <a:rPr lang="ru-RU" dirty="0" smtClean="0"/>
              <a:t>Знаешь, когда я был маленьким, мне тоже это давалось с трудом -33%</a:t>
            </a:r>
          </a:p>
          <a:p>
            <a:r>
              <a:rPr lang="ru-RU" dirty="0" smtClean="0"/>
              <a:t>Посмотри как я учился, а ты? -2%</a:t>
            </a:r>
          </a:p>
          <a:p>
            <a:r>
              <a:rPr lang="ru-RU" dirty="0" smtClean="0"/>
              <a:t>Давай попробуем разобраться, что тебе трудно. -67%</a:t>
            </a:r>
          </a:p>
          <a:p>
            <a:r>
              <a:rPr lang="ru-RU" dirty="0" smtClean="0"/>
              <a:t>Марш в свою комнату и не показывайся мне на глаза. –2%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</TotalTime>
  <Words>1151</Words>
  <Application>Microsoft Office PowerPoint</Application>
  <PresentationFormat>Экран (4:3)</PresentationFormat>
  <Paragraphs>173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Первые уроки школьной отметки</vt:lpstr>
      <vt:lpstr>Что такое оценка и отметка?</vt:lpstr>
      <vt:lpstr>Словесное оценивание</vt:lpstr>
      <vt:lpstr>Функции контроля и оценки</vt:lpstr>
      <vt:lpstr>Требования к оцениванию</vt:lpstr>
      <vt:lpstr>Результаты анкетирования родителей</vt:lpstr>
      <vt:lpstr>Когда мой ребёнок идёт в школу, то</vt:lpstr>
      <vt:lpstr>Когда мой ребёнок получает</vt:lpstr>
      <vt:lpstr>Наиболее употребляемые фразы при общении с детьми:</vt:lpstr>
      <vt:lpstr>Результаты анкетирования учащихся Если я получаю:</vt:lpstr>
      <vt:lpstr>Родители говорят, что я</vt:lpstr>
      <vt:lpstr>Если я получаю «пять»,  то родители мне:</vt:lpstr>
      <vt:lpstr>Если я что-то не понимаю в домашнем задании, то родители говорят:</vt:lpstr>
      <vt:lpstr>Если я обращаюсь к родителям с просьбой помочь, то они говорят:</vt:lpstr>
      <vt:lpstr>Родители хотят, чтобы я был:</vt:lpstr>
      <vt:lpstr>Как относиться к отметкам ребёнка?</vt:lpstr>
      <vt:lpstr>Запреты самому себе</vt:lpstr>
      <vt:lpstr>Способы поощрения</vt:lpstr>
      <vt:lpstr>Каждый раз, когда вам хочется отругать своего ребёнка за плохую отметку или неаккуратно выполненное домашнее задание, вспомните себя в его возрасте, улыбнитесь и подумайте над тем, захочет ли ваш ребёнок через много-много летвспомнить вас и ваши родительские уроки. В конце концов радуйтесь тому, что у вас есть такое счастье – с кем-то делать уроки, кому-то помогать взрослеть!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Первые уроки школьной отметки</dc:title>
  <dc:creator>Нина</dc:creator>
  <cp:lastModifiedBy>school-3</cp:lastModifiedBy>
  <cp:revision>15</cp:revision>
  <dcterms:created xsi:type="dcterms:W3CDTF">2002-12-31T18:15:21Z</dcterms:created>
  <dcterms:modified xsi:type="dcterms:W3CDTF">2018-01-10T09:13:01Z</dcterms:modified>
</cp:coreProperties>
</file>